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18"/>
  </p:notesMasterIdLst>
  <p:sldIdLst>
    <p:sldId id="256" r:id="rId2"/>
    <p:sldId id="257" r:id="rId3"/>
    <p:sldId id="258" r:id="rId4"/>
    <p:sldId id="259" r:id="rId5"/>
    <p:sldId id="260" r:id="rId6"/>
    <p:sldId id="271"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4629"/>
  </p:normalViewPr>
  <p:slideViewPr>
    <p:cSldViewPr snapToGrid="0">
      <p:cViewPr varScale="1">
        <p:scale>
          <a:sx n="91" d="100"/>
          <a:sy n="91" d="100"/>
        </p:scale>
        <p:origin x="208"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890751-8131-46D6-91D0-AB9B73296BFE}" type="datetimeFigureOut">
              <a:rPr lang="it-IT" smtClean="0"/>
              <a:t>30/04/24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803298-4088-4812-A292-E94521A6446D}" type="slidenum">
              <a:rPr lang="it-IT" smtClean="0"/>
              <a:t>‹N›</a:t>
            </a:fld>
            <a:endParaRPr lang="it-IT"/>
          </a:p>
        </p:txBody>
      </p:sp>
    </p:spTree>
    <p:extLst>
      <p:ext uri="{BB962C8B-B14F-4D97-AF65-F5344CB8AC3E}">
        <p14:creationId xmlns:p14="http://schemas.microsoft.com/office/powerpoint/2010/main" val="1106686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A803298-4088-4812-A292-E94521A6446D}" type="slidenum">
              <a:rPr lang="it-IT" smtClean="0"/>
              <a:t>8</a:t>
            </a:fld>
            <a:endParaRPr lang="it-IT"/>
          </a:p>
        </p:txBody>
      </p:sp>
    </p:spTree>
    <p:extLst>
      <p:ext uri="{BB962C8B-B14F-4D97-AF65-F5344CB8AC3E}">
        <p14:creationId xmlns:p14="http://schemas.microsoft.com/office/powerpoint/2010/main" val="1097096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96DFF08F-DC6B-4601-B491-B0F83F6DD2DA}" type="datetimeFigureOut">
              <a:rPr lang="en-US" dirty="0"/>
              <a:pPr/>
              <a:t>4/30/24</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‹N›</a:t>
            </a:fld>
            <a:endParaRPr lang="en-US" dirty="0"/>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4/30/24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4/30/24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4/30/24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6DFF08F-DC6B-4601-B491-B0F83F6DD2DA}" type="datetimeFigureOut">
              <a:rPr lang="en-US" dirty="0"/>
              <a:t>4/30/24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4/30/24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4/30/24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4/30/24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4/30/24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4/30/24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4/30/24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alpha val="87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96DFF08F-DC6B-4601-B491-B0F83F6DD2DA}" type="datetimeFigureOut">
              <a:rPr lang="en-US" dirty="0"/>
              <a:pPr/>
              <a:t>4/30/24</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video" Target="https://www.youtube.com/embed/A1ZDZCqGOSU" TargetMode="External"/><Relationship Id="rId4" Type="http://schemas.openxmlformats.org/officeDocument/2006/relationships/hyperlink" Target="http://www.rai.it/dl/RaiTV/programmi/media/ContentItem-bdb5ef09-e03c-40d2-95de-ccd493fc0da1.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solidFill>
                  <a:schemeClr val="accent2">
                    <a:lumMod val="75000"/>
                  </a:schemeClr>
                </a:solidFill>
              </a:rPr>
              <a:t>Leggere </a:t>
            </a:r>
            <a:br>
              <a:rPr lang="it-IT" dirty="0">
                <a:solidFill>
                  <a:schemeClr val="accent2">
                    <a:lumMod val="75000"/>
                  </a:schemeClr>
                </a:solidFill>
              </a:rPr>
            </a:br>
            <a:r>
              <a:rPr lang="it-IT" dirty="0">
                <a:solidFill>
                  <a:schemeClr val="accent2">
                    <a:lumMod val="75000"/>
                  </a:schemeClr>
                </a:solidFill>
              </a:rPr>
              <a:t>«i promessi sposi»</a:t>
            </a:r>
          </a:p>
        </p:txBody>
      </p:sp>
      <p:sp>
        <p:nvSpPr>
          <p:cNvPr id="3" name="Sottotitolo 2"/>
          <p:cNvSpPr>
            <a:spLocks noGrp="1"/>
          </p:cNvSpPr>
          <p:nvPr>
            <p:ph type="subTitle" idx="1"/>
          </p:nvPr>
        </p:nvSpPr>
        <p:spPr/>
        <p:txBody>
          <a:bodyPr>
            <a:normAutofit/>
          </a:bodyPr>
          <a:lstStyle/>
          <a:p>
            <a:r>
              <a:rPr lang="it-IT" dirty="0"/>
              <a:t>Lezione simulata - Classe di concorso </a:t>
            </a:r>
            <a:r>
              <a:rPr lang="it-IT" b="1" dirty="0"/>
              <a:t>A12</a:t>
            </a:r>
            <a:r>
              <a:rPr lang="it-IT" dirty="0"/>
              <a:t> </a:t>
            </a:r>
          </a:p>
          <a:p>
            <a:r>
              <a:rPr lang="it-IT" b="1" dirty="0"/>
              <a:t>Mario Rossi</a:t>
            </a:r>
          </a:p>
          <a:p>
            <a:r>
              <a:rPr lang="it-IT" dirty="0"/>
              <a:t>1 </a:t>
            </a:r>
            <a:r>
              <a:rPr lang="it-IT"/>
              <a:t>gennaio 2021</a:t>
            </a:r>
            <a:endParaRPr lang="it-IT" dirty="0"/>
          </a:p>
        </p:txBody>
      </p:sp>
    </p:spTree>
    <p:extLst>
      <p:ext uri="{BB962C8B-B14F-4D97-AF65-F5344CB8AC3E}">
        <p14:creationId xmlns:p14="http://schemas.microsoft.com/office/powerpoint/2010/main" val="3744489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740664"/>
            <a:ext cx="3931920" cy="585216"/>
          </a:xfrm>
        </p:spPr>
        <p:txBody>
          <a:bodyPr/>
          <a:lstStyle/>
          <a:p>
            <a:r>
              <a:rPr lang="it-IT" b="1" dirty="0">
                <a:solidFill>
                  <a:schemeClr val="accent2">
                    <a:lumMod val="75000"/>
                  </a:schemeClr>
                </a:solidFill>
              </a:rPr>
              <a:t>Verifiche finali</a:t>
            </a:r>
          </a:p>
        </p:txBody>
      </p:sp>
      <p:sp>
        <p:nvSpPr>
          <p:cNvPr id="3" name="Segnaposto contenuto 2"/>
          <p:cNvSpPr>
            <a:spLocks noGrp="1"/>
          </p:cNvSpPr>
          <p:nvPr>
            <p:ph idx="1"/>
          </p:nvPr>
        </p:nvSpPr>
        <p:spPr>
          <a:xfrm>
            <a:off x="6208775" y="1325880"/>
            <a:ext cx="5212080" cy="4401152"/>
          </a:xfrm>
          <a:solidFill>
            <a:schemeClr val="accent2">
              <a:lumMod val="20000"/>
              <a:lumOff val="80000"/>
            </a:schemeClr>
          </a:solidFill>
        </p:spPr>
        <p:txBody>
          <a:bodyPr>
            <a:normAutofit fontScale="77500" lnSpcReduction="20000"/>
          </a:bodyPr>
          <a:lstStyle/>
          <a:p>
            <a:pPr marL="45720" indent="0">
              <a:buNone/>
            </a:pPr>
            <a:endParaRPr lang="it-IT" sz="200" b="1" dirty="0"/>
          </a:p>
          <a:p>
            <a:pPr marL="45720" indent="0">
              <a:buNone/>
            </a:pPr>
            <a:r>
              <a:rPr lang="it-IT" sz="2600" b="1" dirty="0"/>
              <a:t>ADATTAMENTO DIDATTICO NELL’IPOTESI DI ALUNNO CON BES (ORIGINI STRANIERE)</a:t>
            </a:r>
            <a:endParaRPr lang="it-IT" sz="2600" dirty="0"/>
          </a:p>
          <a:p>
            <a:pPr marL="45720" indent="0">
              <a:lnSpc>
                <a:spcPct val="120000"/>
              </a:lnSpc>
              <a:buNone/>
            </a:pPr>
            <a:endParaRPr lang="it-IT" sz="100" dirty="0"/>
          </a:p>
          <a:p>
            <a:pPr marL="45720" indent="0">
              <a:buNone/>
            </a:pPr>
            <a:r>
              <a:rPr lang="it-IT" sz="2600" dirty="0"/>
              <a:t>Per le attività di verifica scritta si terranno in considerazione, tra </a:t>
            </a:r>
            <a:r>
              <a:rPr lang="it-IT" sz="2600" i="1" dirty="0"/>
              <a:t>le misure dispensative</a:t>
            </a:r>
            <a:r>
              <a:rPr lang="it-IT" sz="2600" dirty="0"/>
              <a:t>, la produzione di testi complessi e i tempi standard di consegna delle prove (sarà concesso all’alunno un tempo maggiore per la consegna, almeno il 30% in più) in modo da consentirgli, nel caso delle prove </a:t>
            </a:r>
            <a:r>
              <a:rPr lang="it-IT" sz="2600" dirty="0" err="1"/>
              <a:t>semistrutturate</a:t>
            </a:r>
            <a:r>
              <a:rPr lang="it-IT" sz="2600" dirty="0"/>
              <a:t>, di rileggere i testi prodotti e, nel caso delle prove strutturate (preparate in forma semplificata con una riduzione del numero degli item e/o del numero delle opzioni di risposta), di controllare le risposte.</a:t>
            </a:r>
          </a:p>
          <a:p>
            <a:endParaRPr lang="it-IT" dirty="0"/>
          </a:p>
          <a:p>
            <a:pPr marL="45720" indent="0">
              <a:buNone/>
            </a:pPr>
            <a:endParaRPr lang="it-IT" dirty="0"/>
          </a:p>
          <a:p>
            <a:pPr marL="45720" indent="0">
              <a:buNone/>
            </a:pPr>
            <a:endParaRPr lang="it-IT" dirty="0"/>
          </a:p>
        </p:txBody>
      </p:sp>
      <p:sp>
        <p:nvSpPr>
          <p:cNvPr id="4" name="Segnaposto testo 3"/>
          <p:cNvSpPr>
            <a:spLocks noGrp="1"/>
          </p:cNvSpPr>
          <p:nvPr>
            <p:ph type="body" sz="half" idx="2"/>
          </p:nvPr>
        </p:nvSpPr>
        <p:spPr>
          <a:xfrm>
            <a:off x="1142999" y="1325880"/>
            <a:ext cx="4911291" cy="4834288"/>
          </a:xfrm>
        </p:spPr>
        <p:txBody>
          <a:bodyPr>
            <a:normAutofit/>
          </a:bodyPr>
          <a:lstStyle/>
          <a:p>
            <a:r>
              <a:rPr lang="it-IT" sz="2000" dirty="0"/>
              <a:t>• </a:t>
            </a:r>
            <a:r>
              <a:rPr lang="it-IT" sz="2000" b="1" dirty="0"/>
              <a:t>Verifiche orali</a:t>
            </a:r>
            <a:r>
              <a:rPr lang="it-IT" sz="2000" dirty="0"/>
              <a:t> di varia tipologia (verifica immediata dopo la lettura del brano tratto dall’opera manzoniana, attraverso il sistema della turnazione; interrogazione tradizionale; interventi spontanei; discussione in classe).</a:t>
            </a:r>
          </a:p>
          <a:p>
            <a:r>
              <a:rPr lang="it-IT" sz="2000" dirty="0"/>
              <a:t>• </a:t>
            </a:r>
            <a:r>
              <a:rPr lang="it-IT" sz="2000" b="1" dirty="0"/>
              <a:t>Verifiche scritte</a:t>
            </a:r>
            <a:r>
              <a:rPr lang="it-IT" sz="2000" dirty="0"/>
              <a:t> di varia tipologia: </a:t>
            </a:r>
            <a:r>
              <a:rPr lang="it-IT" sz="2000" b="1" dirty="0"/>
              <a:t>prove strutturate</a:t>
            </a:r>
            <a:r>
              <a:rPr lang="it-IT" sz="2000" dirty="0"/>
              <a:t> (test a risposta chiusa: risposta multipla, vero/falso, </a:t>
            </a:r>
            <a:r>
              <a:rPr lang="it-IT" sz="2000" i="1" dirty="0" err="1"/>
              <a:t>matching</a:t>
            </a:r>
            <a:r>
              <a:rPr lang="it-IT" sz="2000" dirty="0"/>
              <a:t>); </a:t>
            </a:r>
            <a:r>
              <a:rPr lang="it-IT" sz="2000" b="1" dirty="0"/>
              <a:t>prove </a:t>
            </a:r>
            <a:r>
              <a:rPr lang="it-IT" sz="2000" b="1" dirty="0" err="1"/>
              <a:t>semistrutturate</a:t>
            </a:r>
            <a:r>
              <a:rPr lang="it-IT" sz="2000" dirty="0"/>
              <a:t> (test a risposta aperta, anche di analisi del testo; saggio breve; riassunto); </a:t>
            </a:r>
            <a:r>
              <a:rPr lang="it-IT" sz="2000" b="1" dirty="0"/>
              <a:t>prove non strutturate</a:t>
            </a:r>
            <a:r>
              <a:rPr lang="it-IT" sz="2000" dirty="0"/>
              <a:t> (stesura di testi di varia tipologia, come il tema, la recensione o il testo informativo-espositivo, costruzione di una mappa concettuale ecc.).</a:t>
            </a:r>
          </a:p>
          <a:p>
            <a:endParaRPr lang="it-IT" dirty="0"/>
          </a:p>
        </p:txBody>
      </p:sp>
    </p:spTree>
    <p:extLst>
      <p:ext uri="{BB962C8B-B14F-4D97-AF65-F5344CB8AC3E}">
        <p14:creationId xmlns:p14="http://schemas.microsoft.com/office/powerpoint/2010/main" val="1861449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500"/>
                                  </p:stCondLst>
                                  <p:childTnLst>
                                    <p:set>
                                      <p:cBhvr>
                                        <p:cTn id="19" dur="1" fill="hold">
                                          <p:stCondLst>
                                            <p:cond delay="0"/>
                                          </p:stCondLst>
                                        </p:cTn>
                                        <p:tgtEl>
                                          <p:spTgt spid="3">
                                            <p:bg/>
                                          </p:spTgt>
                                        </p:tgtEl>
                                        <p:attrNameLst>
                                          <p:attrName>style.visibility</p:attrName>
                                        </p:attrNameLst>
                                      </p:cBhvr>
                                      <p:to>
                                        <p:strVal val="visible"/>
                                      </p:to>
                                    </p:set>
                                    <p:animEffect transition="in" filter="fade">
                                      <p:cBhvr>
                                        <p:cTn id="20" dur="500"/>
                                        <p:tgtEl>
                                          <p:spTgt spid="3">
                                            <p:bg/>
                                          </p:spTgt>
                                        </p:tgtEl>
                                      </p:cBhvr>
                                    </p:animEffect>
                                  </p:childTnLst>
                                </p:cTn>
                              </p:par>
                            </p:childTnLst>
                          </p:cTn>
                        </p:par>
                        <p:par>
                          <p:cTn id="21" fill="hold">
                            <p:stCondLst>
                              <p:cond delay="1000"/>
                            </p:stCondLst>
                            <p:childTnLst>
                              <p:par>
                                <p:cTn id="22" presetID="10" presetClass="entr" presetSubtype="0" fill="hold" grpId="0" nodeType="after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500"/>
                                        <p:tgtEl>
                                          <p:spTgt spid="3">
                                            <p:txEl>
                                              <p:pRg st="1" end="1"/>
                                            </p:txEl>
                                          </p:spTgt>
                                        </p:tgtEl>
                                      </p:cBhvr>
                                    </p:animEffect>
                                  </p:childTnLst>
                                </p:cTn>
                              </p:par>
                            </p:childTnLst>
                          </p:cTn>
                        </p:par>
                        <p:par>
                          <p:cTn id="25" fill="hold">
                            <p:stCondLst>
                              <p:cond delay="2000"/>
                            </p:stCondLst>
                            <p:childTnLst>
                              <p:par>
                                <p:cTn id="26" presetID="10" presetClass="entr" presetSubtype="0" fill="hold" grpId="0" nodeType="afterEffect">
                                  <p:stCondLst>
                                    <p:cond delay="50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609600"/>
            <a:ext cx="9875520" cy="651309"/>
          </a:xfrm>
        </p:spPr>
        <p:txBody>
          <a:bodyPr>
            <a:normAutofit fontScale="90000"/>
          </a:bodyPr>
          <a:lstStyle/>
          <a:p>
            <a:r>
              <a:rPr lang="it-IT" b="1" dirty="0">
                <a:solidFill>
                  <a:schemeClr val="accent2">
                    <a:lumMod val="75000"/>
                  </a:schemeClr>
                </a:solidFill>
              </a:rPr>
              <a:t>Esempi di verifica scritta</a:t>
            </a:r>
          </a:p>
        </p:txBody>
      </p:sp>
      <p:sp>
        <p:nvSpPr>
          <p:cNvPr id="3" name="Segnaposto contenuto 2"/>
          <p:cNvSpPr>
            <a:spLocks noGrp="1"/>
          </p:cNvSpPr>
          <p:nvPr>
            <p:ph idx="1"/>
          </p:nvPr>
        </p:nvSpPr>
        <p:spPr>
          <a:xfrm>
            <a:off x="1143000" y="1706880"/>
            <a:ext cx="9872871" cy="4389120"/>
          </a:xfrm>
        </p:spPr>
        <p:txBody>
          <a:bodyPr/>
          <a:lstStyle/>
          <a:p>
            <a:pPr marL="45720" indent="0">
              <a:buNone/>
            </a:pPr>
            <a:r>
              <a:rPr lang="it-IT" sz="1800" b="1" i="1" dirty="0"/>
              <a:t>1 </a:t>
            </a:r>
            <a:r>
              <a:rPr lang="it-IT" sz="1800" b="1" dirty="0"/>
              <a:t>A quale anno risale la stesura definitiva dei </a:t>
            </a:r>
            <a:r>
              <a:rPr lang="it-IT" sz="1800" b="1" i="1" dirty="0"/>
              <a:t>Promessi sposi</a:t>
            </a:r>
            <a:r>
              <a:rPr lang="it-IT" sz="1800" b="1" dirty="0"/>
              <a:t>?</a:t>
            </a:r>
          </a:p>
          <a:p>
            <a:pPr marL="45720" indent="0">
              <a:buNone/>
            </a:pPr>
            <a:r>
              <a:rPr lang="it-IT" sz="1800" b="1" dirty="0"/>
              <a:t>	</a:t>
            </a:r>
            <a:r>
              <a:rPr lang="it-IT" sz="1800" dirty="0"/>
              <a:t>A) 1823			C) 1840</a:t>
            </a:r>
          </a:p>
          <a:p>
            <a:pPr marL="45720" indent="0">
              <a:buNone/>
            </a:pPr>
            <a:r>
              <a:rPr lang="it-IT" sz="1800" b="1" dirty="0"/>
              <a:t>	</a:t>
            </a:r>
            <a:r>
              <a:rPr lang="it-IT" sz="1800" dirty="0"/>
              <a:t>B) 1827			D) 1842</a:t>
            </a:r>
          </a:p>
          <a:p>
            <a:pPr marL="45720" indent="0">
              <a:buNone/>
            </a:pPr>
            <a:r>
              <a:rPr lang="it-IT" sz="1800" b="1" i="1" dirty="0"/>
              <a:t>2 </a:t>
            </a:r>
            <a:r>
              <a:rPr lang="it-IT" sz="1800" b="1" dirty="0"/>
              <a:t>Quali delle seguenti affermazioni sulle caratteristiche del romanzo sono vere e quali false?</a:t>
            </a:r>
          </a:p>
          <a:p>
            <a:pPr marL="45720" indent="0">
              <a:buNone/>
            </a:pPr>
            <a:endParaRPr lang="it-IT" dirty="0"/>
          </a:p>
        </p:txBody>
      </p:sp>
      <p:graphicFrame>
        <p:nvGraphicFramePr>
          <p:cNvPr id="6" name="Tabella 5"/>
          <p:cNvGraphicFramePr>
            <a:graphicFrameLocks noGrp="1"/>
          </p:cNvGraphicFramePr>
          <p:nvPr>
            <p:extLst>
              <p:ext uri="{D42A27DB-BD31-4B8C-83A1-F6EECF244321}">
                <p14:modId xmlns:p14="http://schemas.microsoft.com/office/powerpoint/2010/main" val="4062314634"/>
              </p:ext>
            </p:extLst>
          </p:nvPr>
        </p:nvGraphicFramePr>
        <p:xfrm>
          <a:off x="2492943" y="3517846"/>
          <a:ext cx="6773705" cy="2363189"/>
        </p:xfrm>
        <a:graphic>
          <a:graphicData uri="http://schemas.openxmlformats.org/drawingml/2006/table">
            <a:tbl>
              <a:tblPr>
                <a:tableStyleId>{5C22544A-7EE6-4342-B048-85BDC9FD1C3A}</a:tableStyleId>
              </a:tblPr>
              <a:tblGrid>
                <a:gridCol w="412616">
                  <a:extLst>
                    <a:ext uri="{9D8B030D-6E8A-4147-A177-3AD203B41FA5}">
                      <a16:colId xmlns:a16="http://schemas.microsoft.com/office/drawing/2014/main" val="20000"/>
                    </a:ext>
                  </a:extLst>
                </a:gridCol>
                <a:gridCol w="4792412">
                  <a:extLst>
                    <a:ext uri="{9D8B030D-6E8A-4147-A177-3AD203B41FA5}">
                      <a16:colId xmlns:a16="http://schemas.microsoft.com/office/drawing/2014/main" val="20001"/>
                    </a:ext>
                  </a:extLst>
                </a:gridCol>
                <a:gridCol w="784798">
                  <a:extLst>
                    <a:ext uri="{9D8B030D-6E8A-4147-A177-3AD203B41FA5}">
                      <a16:colId xmlns:a16="http://schemas.microsoft.com/office/drawing/2014/main" val="20002"/>
                    </a:ext>
                  </a:extLst>
                </a:gridCol>
                <a:gridCol w="783879">
                  <a:extLst>
                    <a:ext uri="{9D8B030D-6E8A-4147-A177-3AD203B41FA5}">
                      <a16:colId xmlns:a16="http://schemas.microsoft.com/office/drawing/2014/main" val="20003"/>
                    </a:ext>
                  </a:extLst>
                </a:gridCol>
              </a:tblGrid>
              <a:tr h="545596">
                <a:tc>
                  <a:txBody>
                    <a:bodyPr/>
                    <a:lstStyle/>
                    <a:p>
                      <a:pPr fontAlgn="auto">
                        <a:lnSpc>
                          <a:spcPct val="120000"/>
                        </a:lnSpc>
                        <a:spcAft>
                          <a:spcPts val="0"/>
                        </a:spcAft>
                      </a:pPr>
                      <a:r>
                        <a:rPr lang="it-IT" sz="1200" dirty="0">
                          <a:effectLst/>
                        </a:rPr>
                        <a:t> </a:t>
                      </a:r>
                      <a:endParaRPr lang="it-IT" sz="1200" dirty="0">
                        <a:solidFill>
                          <a:srgbClr val="000000"/>
                        </a:solidFill>
                        <a:effectLst/>
                        <a:latin typeface="Times-Roman"/>
                        <a:ea typeface="Times New Roman" panose="02020603050405020304" pitchFamily="18" charset="0"/>
                        <a:cs typeface="Times-Roman"/>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tc>
                  <a:txBody>
                    <a:bodyPr/>
                    <a:lstStyle/>
                    <a:p>
                      <a:pPr algn="ctr">
                        <a:lnSpc>
                          <a:spcPts val="1200"/>
                        </a:lnSpc>
                        <a:spcAft>
                          <a:spcPts val="0"/>
                        </a:spcAft>
                      </a:pPr>
                      <a:r>
                        <a:rPr lang="it-IT" sz="1000">
                          <a:effectLst/>
                        </a:rPr>
                        <a:t>Vero</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algn="ctr">
                        <a:lnSpc>
                          <a:spcPts val="1200"/>
                        </a:lnSpc>
                        <a:spcAft>
                          <a:spcPts val="0"/>
                        </a:spcAft>
                      </a:pPr>
                      <a:r>
                        <a:rPr lang="it-IT" sz="1000">
                          <a:effectLst/>
                        </a:rPr>
                        <a:t>Falso</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extLst>
                  <a:ext uri="{0D108BD9-81ED-4DB2-BD59-A6C34878D82A}">
                    <a16:rowId xmlns:a16="http://schemas.microsoft.com/office/drawing/2014/main" val="10000"/>
                  </a:ext>
                </a:extLst>
              </a:tr>
              <a:tr h="726401">
                <a:tc>
                  <a:txBody>
                    <a:bodyPr/>
                    <a:lstStyle/>
                    <a:p>
                      <a:pPr algn="just">
                        <a:lnSpc>
                          <a:spcPts val="1200"/>
                        </a:lnSpc>
                        <a:spcAft>
                          <a:spcPts val="0"/>
                        </a:spcAft>
                      </a:pPr>
                      <a:r>
                        <a:rPr lang="it-IT" sz="1000">
                          <a:effectLst/>
                        </a:rPr>
                        <a:t>a.</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algn="just">
                        <a:lnSpc>
                          <a:spcPts val="1200"/>
                        </a:lnSpc>
                        <a:spcAft>
                          <a:spcPts val="0"/>
                        </a:spcAft>
                      </a:pPr>
                      <a:r>
                        <a:rPr lang="it-IT" sz="1000">
                          <a:effectLst/>
                        </a:rPr>
                        <a:t>Manzoni finge di ritrovare un manoscritto del Seicento dove sarebbe contenuta la storia che si accinge e narrare</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extLst>
                  <a:ext uri="{0D108BD9-81ED-4DB2-BD59-A6C34878D82A}">
                    <a16:rowId xmlns:a16="http://schemas.microsoft.com/office/drawing/2014/main" val="10001"/>
                  </a:ext>
                </a:extLst>
              </a:tr>
              <a:tr h="545596">
                <a:tc>
                  <a:txBody>
                    <a:bodyPr/>
                    <a:lstStyle/>
                    <a:p>
                      <a:pPr algn="just">
                        <a:lnSpc>
                          <a:spcPts val="1200"/>
                        </a:lnSpc>
                        <a:spcAft>
                          <a:spcPts val="0"/>
                        </a:spcAft>
                      </a:pPr>
                      <a:r>
                        <a:rPr lang="it-IT" sz="1000">
                          <a:effectLst/>
                        </a:rPr>
                        <a:t>b.</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algn="just">
                        <a:lnSpc>
                          <a:spcPts val="1200"/>
                        </a:lnSpc>
                        <a:spcAft>
                          <a:spcPts val="0"/>
                        </a:spcAft>
                      </a:pPr>
                      <a:r>
                        <a:rPr lang="it-IT" sz="1000" dirty="0">
                          <a:effectLst/>
                        </a:rPr>
                        <a:t>I promessi sposi si articolano in 40 capitoli</a:t>
                      </a:r>
                      <a:endParaRPr lang="it-IT" sz="1000" dirty="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extLst>
                  <a:ext uri="{0D108BD9-81ED-4DB2-BD59-A6C34878D82A}">
                    <a16:rowId xmlns:a16="http://schemas.microsoft.com/office/drawing/2014/main" val="10002"/>
                  </a:ext>
                </a:extLst>
              </a:tr>
              <a:tr h="545596">
                <a:tc>
                  <a:txBody>
                    <a:bodyPr/>
                    <a:lstStyle/>
                    <a:p>
                      <a:pPr algn="just">
                        <a:lnSpc>
                          <a:spcPts val="1200"/>
                        </a:lnSpc>
                        <a:spcAft>
                          <a:spcPts val="0"/>
                        </a:spcAft>
                      </a:pPr>
                      <a:r>
                        <a:rPr lang="it-IT" sz="1000">
                          <a:effectLst/>
                        </a:rPr>
                        <a:t>c.</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algn="just">
                        <a:lnSpc>
                          <a:spcPts val="1200"/>
                        </a:lnSpc>
                        <a:spcAft>
                          <a:spcPts val="0"/>
                        </a:spcAft>
                      </a:pPr>
                      <a:r>
                        <a:rPr lang="it-IT" sz="1000">
                          <a:effectLst/>
                        </a:rPr>
                        <a:t>I personaggi del romanzo sono tutti inventati</a:t>
                      </a:r>
                      <a:endParaRPr lang="it-IT" sz="1000">
                        <a:solidFill>
                          <a:srgbClr val="000000"/>
                        </a:solidFill>
                        <a:effectLst/>
                        <a:latin typeface="SourceSansPro-Regular"/>
                        <a:ea typeface="Times New Roman" panose="02020603050405020304" pitchFamily="18" charset="0"/>
                        <a:cs typeface="SourceSansPro-Regular"/>
                      </a:endParaRPr>
                    </a:p>
                  </a:txBody>
                  <a:tcPr marL="50800" marR="50800" marT="50800" marB="50800"/>
                </a:tc>
                <a:tc>
                  <a:txBody>
                    <a:bodyPr/>
                    <a:lstStyle/>
                    <a:p>
                      <a:pPr fontAlgn="auto">
                        <a:lnSpc>
                          <a:spcPct val="120000"/>
                        </a:lnSpc>
                        <a:spcAft>
                          <a:spcPts val="0"/>
                        </a:spcAft>
                      </a:pPr>
                      <a:r>
                        <a:rPr lang="it-IT" sz="1200">
                          <a:effectLst/>
                        </a:rPr>
                        <a:t> </a:t>
                      </a:r>
                      <a:endParaRPr lang="it-IT" sz="1200">
                        <a:solidFill>
                          <a:srgbClr val="000000"/>
                        </a:solidFill>
                        <a:effectLst/>
                        <a:latin typeface="Times-Roman"/>
                        <a:ea typeface="Times New Roman" panose="02020603050405020304" pitchFamily="18" charset="0"/>
                        <a:cs typeface="Times-Roman"/>
                      </a:endParaRPr>
                    </a:p>
                  </a:txBody>
                  <a:tcPr marL="50800" marR="50800" marT="50800" marB="50800"/>
                </a:tc>
                <a:tc>
                  <a:txBody>
                    <a:bodyPr/>
                    <a:lstStyle/>
                    <a:p>
                      <a:pPr fontAlgn="auto">
                        <a:lnSpc>
                          <a:spcPct val="120000"/>
                        </a:lnSpc>
                        <a:spcAft>
                          <a:spcPts val="0"/>
                        </a:spcAft>
                      </a:pPr>
                      <a:r>
                        <a:rPr lang="it-IT" sz="1200" dirty="0">
                          <a:effectLst/>
                        </a:rPr>
                        <a:t> </a:t>
                      </a:r>
                      <a:endParaRPr lang="it-IT" sz="1200" dirty="0">
                        <a:solidFill>
                          <a:srgbClr val="000000"/>
                        </a:solidFill>
                        <a:effectLst/>
                        <a:latin typeface="Times-Roman"/>
                        <a:ea typeface="Times New Roman" panose="02020603050405020304" pitchFamily="18" charset="0"/>
                        <a:cs typeface="Times-Roman"/>
                      </a:endParaRPr>
                    </a:p>
                  </a:txBody>
                  <a:tcPr marL="50800" marR="50800" marT="50800" marB="50800"/>
                </a:tc>
                <a:extLst>
                  <a:ext uri="{0D108BD9-81ED-4DB2-BD59-A6C34878D82A}">
                    <a16:rowId xmlns:a16="http://schemas.microsoft.com/office/drawing/2014/main" val="10003"/>
                  </a:ext>
                </a:extLst>
              </a:tr>
            </a:tbl>
          </a:graphicData>
        </a:graphic>
      </p:graphicFrame>
      <p:sp>
        <p:nvSpPr>
          <p:cNvPr id="7" name="Titolo 1"/>
          <p:cNvSpPr txBox="1">
            <a:spLocks/>
          </p:cNvSpPr>
          <p:nvPr/>
        </p:nvSpPr>
        <p:spPr>
          <a:xfrm>
            <a:off x="1143000" y="1158240"/>
            <a:ext cx="9875520" cy="65130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000" b="1" dirty="0">
                <a:solidFill>
                  <a:schemeClr val="accent2">
                    <a:lumMod val="75000"/>
                  </a:schemeClr>
                </a:solidFill>
              </a:rPr>
              <a:t>Prova strutturata - Test a risposta chiusa</a:t>
            </a:r>
            <a:endParaRPr lang="it-IT" sz="2000" dirty="0">
              <a:solidFill>
                <a:schemeClr val="accent2">
                  <a:lumMod val="75000"/>
                </a:schemeClr>
              </a:solidFill>
            </a:endParaRPr>
          </a:p>
        </p:txBody>
      </p:sp>
    </p:spTree>
    <p:extLst>
      <p:ext uri="{BB962C8B-B14F-4D97-AF65-F5344CB8AC3E}">
        <p14:creationId xmlns:p14="http://schemas.microsoft.com/office/powerpoint/2010/main" val="1702617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43000" y="3312160"/>
            <a:ext cx="9872871" cy="2982762"/>
          </a:xfrm>
        </p:spPr>
        <p:txBody>
          <a:bodyPr>
            <a:normAutofit fontScale="92500" lnSpcReduction="10000"/>
          </a:bodyPr>
          <a:lstStyle/>
          <a:p>
            <a:pPr marL="45720" indent="0">
              <a:buNone/>
            </a:pPr>
            <a:endParaRPr lang="it-IT" sz="200" dirty="0"/>
          </a:p>
          <a:p>
            <a:pPr marL="45720" indent="0">
              <a:buNone/>
            </a:pPr>
            <a:r>
              <a:rPr lang="it-IT" sz="1600" b="1" i="1" dirty="0"/>
              <a:t>1 </a:t>
            </a:r>
            <a:r>
              <a:rPr lang="it-IT" sz="1600" b="1" dirty="0"/>
              <a:t>Dai una definizione della divina Provvidenza partendo dalla frase, riferita a Dio, che chiude la pausa lirica dell’</a:t>
            </a:r>
            <a:r>
              <a:rPr lang="it-IT" sz="1600" b="1" i="1" dirty="0"/>
              <a:t>Addio ai monti</a:t>
            </a:r>
            <a:r>
              <a:rPr lang="it-IT" sz="1600" b="1" dirty="0"/>
              <a:t>: </a:t>
            </a:r>
            <a:r>
              <a:rPr lang="it-IT" sz="1600" dirty="0"/>
              <a:t>“Chi dava a voi tanta giocondità è per tutto; e non turba mai la gioia de’ figli suoi, se non per prepararne loro una più certa e più grande”.</a:t>
            </a:r>
            <a:br>
              <a:rPr lang="it-IT" sz="1600" dirty="0"/>
            </a:br>
            <a:r>
              <a:rPr lang="it-IT" sz="1800" dirty="0"/>
              <a:t>………………………………………………………………………………………………………………………………………………………………………………………………………………………………………………………………………………………………………………………………………………………………………………………………………………………………………</a:t>
            </a:r>
          </a:p>
          <a:p>
            <a:pPr marL="45720" indent="0">
              <a:buNone/>
            </a:pPr>
            <a:r>
              <a:rPr lang="it-IT" sz="1600" b="1" i="1" dirty="0"/>
              <a:t>2 </a:t>
            </a:r>
            <a:r>
              <a:rPr lang="it-IT" sz="1600" b="1" dirty="0"/>
              <a:t>Individua nel seguente stralcio, tratto dal capitolo I dei</a:t>
            </a:r>
            <a:r>
              <a:rPr lang="it-IT" sz="1600" b="1" i="1" dirty="0"/>
              <a:t> Promessi sposi</a:t>
            </a:r>
            <a:r>
              <a:rPr lang="it-IT" sz="1600" b="1" dirty="0"/>
              <a:t>, il passo in cui si manifesta l’ironia del narratore onnisciente.</a:t>
            </a:r>
            <a:br>
              <a:rPr lang="it-IT" sz="1600" b="1" dirty="0"/>
            </a:br>
            <a:r>
              <a:rPr lang="it-IT" sz="1600" dirty="0"/>
              <a:t>“Che i due descritti di sopra stessero ivi ad aspettar qualchedun, era cosa troppo evidente; ma quel che più dispiacque a don Abbondio fu il dover accorgersi, per certi atti, che l’aspettato era lui. Perché, al suo apparire, coloro s’</a:t>
            </a:r>
            <a:r>
              <a:rPr lang="it-IT" sz="1600" dirty="0" err="1"/>
              <a:t>eran</a:t>
            </a:r>
            <a:r>
              <a:rPr lang="it-IT" sz="1600" dirty="0"/>
              <a:t> guardati in viso, alzando la testa, con un movimento dal quale si scorgeva che tutt’e due a un tratto </a:t>
            </a:r>
            <a:r>
              <a:rPr lang="it-IT" sz="1600" dirty="0" err="1"/>
              <a:t>avevan</a:t>
            </a:r>
            <a:r>
              <a:rPr lang="it-IT" sz="1600" dirty="0"/>
              <a:t> detto: è lui; quello che stava a cavalcioni s’era alzato, tirando la sua gamba sulla strada; l’altro s’era staccato dal muro; e tutt’e due gli s’avviavano incontro”</a:t>
            </a:r>
          </a:p>
          <a:p>
            <a:pPr marL="45720" indent="0">
              <a:buNone/>
            </a:pPr>
            <a:endParaRPr lang="it-IT" sz="1800" dirty="0"/>
          </a:p>
          <a:p>
            <a:endParaRPr lang="it-IT" sz="1800" dirty="0"/>
          </a:p>
        </p:txBody>
      </p:sp>
      <p:sp>
        <p:nvSpPr>
          <p:cNvPr id="8" name="Segnaposto contenuto 2"/>
          <p:cNvSpPr txBox="1">
            <a:spLocks/>
          </p:cNvSpPr>
          <p:nvPr/>
        </p:nvSpPr>
        <p:spPr>
          <a:xfrm>
            <a:off x="1295400" y="874295"/>
            <a:ext cx="9872871" cy="1726665"/>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buFont typeface="Corbel" pitchFamily="34" charset="0"/>
              <a:buNone/>
            </a:pPr>
            <a:r>
              <a:rPr lang="it-IT" sz="1800" b="1" i="1" dirty="0"/>
              <a:t>3 </a:t>
            </a:r>
            <a:r>
              <a:rPr lang="it-IT" sz="1800" b="1" dirty="0"/>
              <a:t>Completa il testo con i termini mancanti utilizzando la seguente lista.</a:t>
            </a:r>
          </a:p>
          <a:p>
            <a:pPr marL="45720" indent="0" algn="ctr">
              <a:buFont typeface="Corbel" pitchFamily="34" charset="0"/>
              <a:buNone/>
            </a:pPr>
            <a:r>
              <a:rPr lang="it-IT" sz="1600" i="1" dirty="0"/>
              <a:t>Renzo - Don Abbondio - spagnola - Lombardia – Don Rodrigo - austriaca</a:t>
            </a:r>
            <a:endParaRPr lang="it-IT" sz="1600" dirty="0"/>
          </a:p>
          <a:p>
            <a:pPr marL="45720" indent="0">
              <a:buFont typeface="Corbel" pitchFamily="34" charset="0"/>
              <a:buNone/>
            </a:pPr>
            <a:r>
              <a:rPr lang="it-IT" sz="1600" dirty="0"/>
              <a:t>La storia narrata nel romanzo si svolge in …………………, durante l’occupazione …………….., tra il 1628 e il 1630. I due protagonisti, Renzo </a:t>
            </a:r>
            <a:r>
              <a:rPr lang="it-IT" sz="1600" dirty="0" err="1"/>
              <a:t>Tramaglino</a:t>
            </a:r>
            <a:r>
              <a:rPr lang="it-IT" sz="1600" dirty="0"/>
              <a:t> e Lucia </a:t>
            </a:r>
            <a:r>
              <a:rPr lang="it-IT" sz="1600" dirty="0" err="1"/>
              <a:t>Mondella</a:t>
            </a:r>
            <a:r>
              <a:rPr lang="it-IT" sz="1600" dirty="0"/>
              <a:t>, desiderano sposarsi, ma a ………………, il curato che deve celebrare il loro matrimonio, viene intimato di non farlo: ……………….. infatti, signorotto locale, si è invaghito di Lucia e non vuole che la giovane sposi ………………... </a:t>
            </a:r>
          </a:p>
          <a:p>
            <a:pPr marL="45720" indent="0">
              <a:buFont typeface="Corbel" pitchFamily="34" charset="0"/>
              <a:buNone/>
            </a:pPr>
            <a:endParaRPr lang="it-IT" sz="200" dirty="0"/>
          </a:p>
          <a:p>
            <a:pPr marL="45720" indent="0">
              <a:buFont typeface="Corbel" pitchFamily="34" charset="0"/>
              <a:buNone/>
            </a:pPr>
            <a:endParaRPr lang="it-IT" sz="1800" dirty="0"/>
          </a:p>
          <a:p>
            <a:endParaRPr lang="it-IT" sz="1800" dirty="0"/>
          </a:p>
        </p:txBody>
      </p:sp>
      <p:sp>
        <p:nvSpPr>
          <p:cNvPr id="9" name="Titolo 1"/>
          <p:cNvSpPr txBox="1">
            <a:spLocks/>
          </p:cNvSpPr>
          <p:nvPr/>
        </p:nvSpPr>
        <p:spPr>
          <a:xfrm>
            <a:off x="1143000" y="2660851"/>
            <a:ext cx="9875520" cy="65130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000" b="1" dirty="0">
                <a:solidFill>
                  <a:schemeClr val="accent2">
                    <a:lumMod val="75000"/>
                  </a:schemeClr>
                </a:solidFill>
              </a:rPr>
              <a:t>Prova </a:t>
            </a:r>
            <a:r>
              <a:rPr lang="it-IT" sz="2000" b="1" dirty="0" err="1">
                <a:solidFill>
                  <a:schemeClr val="accent2">
                    <a:lumMod val="75000"/>
                  </a:schemeClr>
                </a:solidFill>
              </a:rPr>
              <a:t>semistrutturata</a:t>
            </a:r>
            <a:r>
              <a:rPr lang="it-IT" sz="2000" b="1" dirty="0">
                <a:solidFill>
                  <a:schemeClr val="accent2">
                    <a:lumMod val="75000"/>
                  </a:schemeClr>
                </a:solidFill>
              </a:rPr>
              <a:t> - Test a risposta aperta</a:t>
            </a:r>
            <a:endParaRPr lang="it-IT" sz="2000" dirty="0">
              <a:solidFill>
                <a:schemeClr val="accent2">
                  <a:lumMod val="75000"/>
                </a:schemeClr>
              </a:solidFill>
            </a:endParaRPr>
          </a:p>
        </p:txBody>
      </p:sp>
    </p:spTree>
    <p:extLst>
      <p:ext uri="{BB962C8B-B14F-4D97-AF65-F5344CB8AC3E}">
        <p14:creationId xmlns:p14="http://schemas.microsoft.com/office/powerpoint/2010/main" val="3516470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43000" y="1666240"/>
            <a:ext cx="9872871" cy="4429760"/>
          </a:xfrm>
        </p:spPr>
        <p:txBody>
          <a:bodyPr/>
          <a:lstStyle/>
          <a:p>
            <a:pPr marL="45720" indent="0">
              <a:buNone/>
            </a:pPr>
            <a:r>
              <a:rPr lang="it-IT" sz="1800" dirty="0"/>
              <a:t>Immagina che </a:t>
            </a:r>
            <a:r>
              <a:rPr lang="it-IT" sz="1800" i="1" dirty="0"/>
              <a:t>I promessi sposi</a:t>
            </a:r>
            <a:r>
              <a:rPr lang="it-IT" sz="1800" dirty="0"/>
              <a:t> siano appena stati pubblicati. Scrivi una recensione sul romanzo, avendo cura di esprimere le tue valutazioni personali (non necessariamente positive) e di usare un linguaggio adeguato a un pubblico di media cultura.</a:t>
            </a:r>
          </a:p>
          <a:p>
            <a:pPr marL="45720" indent="0">
              <a:buNone/>
            </a:pPr>
            <a:r>
              <a:rPr lang="it-IT" sz="1800" dirty="0"/>
              <a:t>……………………………………………………………………………………………………………………………………………………………………………………………………………………………………………………………………………………………………………………………………………………………………………………………………………………………………………………………………………………………………………………………………………………………………………………………………………………………………………………………………………………………………………………………......</a:t>
            </a:r>
          </a:p>
        </p:txBody>
      </p:sp>
      <p:sp>
        <p:nvSpPr>
          <p:cNvPr id="4" name="Titolo 1"/>
          <p:cNvSpPr txBox="1">
            <a:spLocks/>
          </p:cNvSpPr>
          <p:nvPr/>
        </p:nvSpPr>
        <p:spPr>
          <a:xfrm>
            <a:off x="1143000" y="802640"/>
            <a:ext cx="9875520" cy="65130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000" b="1" dirty="0">
                <a:solidFill>
                  <a:schemeClr val="accent2">
                    <a:lumMod val="75000"/>
                  </a:schemeClr>
                </a:solidFill>
              </a:rPr>
              <a:t>Prova </a:t>
            </a:r>
            <a:r>
              <a:rPr lang="it-IT" sz="2000" b="1" dirty="0" err="1">
                <a:solidFill>
                  <a:schemeClr val="accent2">
                    <a:lumMod val="75000"/>
                  </a:schemeClr>
                </a:solidFill>
              </a:rPr>
              <a:t>semistrutturata</a:t>
            </a:r>
            <a:r>
              <a:rPr lang="it-IT" sz="2000" b="1" dirty="0">
                <a:solidFill>
                  <a:schemeClr val="accent2">
                    <a:lumMod val="75000"/>
                  </a:schemeClr>
                </a:solidFill>
              </a:rPr>
              <a:t> - Test a risposta aperta</a:t>
            </a:r>
            <a:endParaRPr lang="it-IT" sz="2000" dirty="0">
              <a:solidFill>
                <a:schemeClr val="accent2">
                  <a:lumMod val="75000"/>
                </a:schemeClr>
              </a:solidFill>
            </a:endParaRPr>
          </a:p>
        </p:txBody>
      </p:sp>
    </p:spTree>
    <p:extLst>
      <p:ext uri="{BB962C8B-B14F-4D97-AF65-F5344CB8AC3E}">
        <p14:creationId xmlns:p14="http://schemas.microsoft.com/office/powerpoint/2010/main" val="304914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405" y="3465629"/>
            <a:ext cx="5723696" cy="2297218"/>
          </a:xfrm>
          <a:prstGeom prst="rect">
            <a:avLst/>
          </a:prstGeom>
        </p:spPr>
      </p:pic>
      <p:sp>
        <p:nvSpPr>
          <p:cNvPr id="2" name="Titolo 1"/>
          <p:cNvSpPr>
            <a:spLocks noGrp="1"/>
          </p:cNvSpPr>
          <p:nvPr>
            <p:ph type="title"/>
          </p:nvPr>
        </p:nvSpPr>
        <p:spPr>
          <a:xfrm>
            <a:off x="1143000" y="609600"/>
            <a:ext cx="9875520" cy="872691"/>
          </a:xfrm>
        </p:spPr>
        <p:txBody>
          <a:bodyPr/>
          <a:lstStyle/>
          <a:p>
            <a:pPr algn="ctr"/>
            <a:r>
              <a:rPr lang="it-IT" b="1" dirty="0">
                <a:solidFill>
                  <a:schemeClr val="accent2">
                    <a:lumMod val="75000"/>
                  </a:schemeClr>
                </a:solidFill>
              </a:rPr>
              <a:t>Valutazione</a:t>
            </a:r>
          </a:p>
        </p:txBody>
      </p:sp>
      <p:sp>
        <p:nvSpPr>
          <p:cNvPr id="3" name="Segnaposto contenuto 2"/>
          <p:cNvSpPr>
            <a:spLocks noGrp="1"/>
          </p:cNvSpPr>
          <p:nvPr>
            <p:ph idx="1"/>
          </p:nvPr>
        </p:nvSpPr>
        <p:spPr>
          <a:xfrm>
            <a:off x="1159565" y="1645920"/>
            <a:ext cx="10219635" cy="1280160"/>
          </a:xfrm>
        </p:spPr>
        <p:txBody>
          <a:bodyPr>
            <a:normAutofit lnSpcReduction="10000"/>
          </a:bodyPr>
          <a:lstStyle/>
          <a:p>
            <a:pPr marL="45720" indent="0">
              <a:buNone/>
            </a:pPr>
            <a:r>
              <a:rPr lang="it-IT" dirty="0"/>
              <a:t>La valutazione non può prescindere, oltre che delle conoscenze e competenze acquisite, dei progressi avvenuti rispetto ai livelli di partenza, della capacità di organizzare un lavoro in maniera autonoma, della partecipazione mostrata in classe, dell’impegno mostrato nel lavoro personale a casa.</a:t>
            </a:r>
          </a:p>
          <a:p>
            <a:pPr marL="45720" indent="0">
              <a:buNone/>
            </a:pPr>
            <a:endParaRPr lang="it-IT" dirty="0"/>
          </a:p>
          <a:p>
            <a:pPr marL="45720" indent="0">
              <a:buNone/>
            </a:pPr>
            <a:endParaRPr lang="it-IT" dirty="0"/>
          </a:p>
        </p:txBody>
      </p:sp>
      <p:sp>
        <p:nvSpPr>
          <p:cNvPr id="6" name="Segnaposto contenuto 2"/>
          <p:cNvSpPr txBox="1">
            <a:spLocks/>
          </p:cNvSpPr>
          <p:nvPr/>
        </p:nvSpPr>
        <p:spPr>
          <a:xfrm>
            <a:off x="1159565" y="2926080"/>
            <a:ext cx="4426365" cy="306832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lgn="just">
              <a:buNone/>
            </a:pPr>
            <a:r>
              <a:rPr lang="it-IT" dirty="0"/>
              <a:t>Nel caso delle prove oggettive (</a:t>
            </a:r>
            <a:r>
              <a:rPr lang="it-IT" b="1" dirty="0"/>
              <a:t>Prove strutturate</a:t>
            </a:r>
            <a:r>
              <a:rPr lang="it-IT" dirty="0"/>
              <a:t>) ad ogni risposta esatta corrisponderà l’attribuzione di un punto, nel caso di risposta errata </a:t>
            </a:r>
            <a:r>
              <a:rPr lang="it-IT" dirty="0">
                <a:latin typeface="Arial" panose="020B0604020202020204" pitchFamily="34" charset="0"/>
                <a:cs typeface="Arial" panose="020B0604020202020204" pitchFamily="34" charset="0"/>
              </a:rPr>
              <a:t>0</a:t>
            </a:r>
            <a:r>
              <a:rPr lang="it-IT" dirty="0"/>
              <a:t> punti; il punteggio finale verrà tradotto in voto. Ad esempio una prova strutturata costituita da 20 item potrà essere valutata secondo uno schema di questo tipo:</a:t>
            </a:r>
          </a:p>
          <a:p>
            <a:pPr marL="45720" indent="0">
              <a:buFont typeface="Corbel" pitchFamily="34" charset="0"/>
              <a:buNone/>
            </a:pPr>
            <a:endParaRPr lang="it-IT" dirty="0"/>
          </a:p>
          <a:p>
            <a:pPr marL="45720" indent="0">
              <a:buFont typeface="Corbel" pitchFamily="34" charset="0"/>
              <a:buNone/>
            </a:pPr>
            <a:endParaRPr lang="it-IT" dirty="0"/>
          </a:p>
        </p:txBody>
      </p:sp>
    </p:spTree>
    <p:extLst>
      <p:ext uri="{BB962C8B-B14F-4D97-AF65-F5344CB8AC3E}">
        <p14:creationId xmlns:p14="http://schemas.microsoft.com/office/powerpoint/2010/main" val="344928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43000" y="1493520"/>
            <a:ext cx="9872871" cy="4602480"/>
          </a:xfrm>
        </p:spPr>
        <p:txBody>
          <a:bodyPr>
            <a:normAutofit/>
          </a:bodyPr>
          <a:lstStyle/>
          <a:p>
            <a:pPr marL="45720" indent="0">
              <a:buNone/>
            </a:pPr>
            <a:r>
              <a:rPr lang="it-IT" dirty="0"/>
              <a:t>Nel caso delle prove a carattere soggettivo (</a:t>
            </a:r>
            <a:r>
              <a:rPr lang="it-IT" b="1" dirty="0"/>
              <a:t>Prove </a:t>
            </a:r>
            <a:r>
              <a:rPr lang="it-IT" b="1" dirty="0" err="1"/>
              <a:t>semistrutturate</a:t>
            </a:r>
            <a:r>
              <a:rPr lang="it-IT" dirty="0"/>
              <a:t> e </a:t>
            </a:r>
            <a:r>
              <a:rPr lang="it-IT" b="1" dirty="0"/>
              <a:t>Prove non strutturate</a:t>
            </a:r>
            <a:r>
              <a:rPr lang="it-IT" dirty="0"/>
              <a:t>) indicatori utili per la valutazione finale saranno non soltanto la correttezza dei contenuti ma anche:</a:t>
            </a:r>
          </a:p>
          <a:p>
            <a:pPr marL="45720" indent="0">
              <a:buNone/>
            </a:pPr>
            <a:r>
              <a:rPr lang="it-IT" dirty="0"/>
              <a:t>• la coerenza e la coesione del testo </a:t>
            </a:r>
          </a:p>
          <a:p>
            <a:pPr marL="45720" indent="0">
              <a:buNone/>
            </a:pPr>
            <a:r>
              <a:rPr lang="it-IT" dirty="0"/>
              <a:t>• la proprietà di linguaggio</a:t>
            </a:r>
          </a:p>
          <a:p>
            <a:pPr marL="45720" indent="0">
              <a:buNone/>
            </a:pPr>
            <a:r>
              <a:rPr lang="it-IT" dirty="0"/>
              <a:t>• la correttezza ortografica </a:t>
            </a:r>
          </a:p>
          <a:p>
            <a:pPr marL="45720" indent="0">
              <a:buNone/>
            </a:pPr>
            <a:r>
              <a:rPr lang="it-IT" dirty="0"/>
              <a:t>• la pertinenza e l’organicità dell’elaborato </a:t>
            </a:r>
          </a:p>
          <a:p>
            <a:pPr marL="45720" indent="0">
              <a:buNone/>
            </a:pPr>
            <a:r>
              <a:rPr lang="it-IT" dirty="0"/>
              <a:t>• l’eventuale contributo personale (ricorso a un lessico ricercato, osservazioni personali ecc.).</a:t>
            </a:r>
          </a:p>
          <a:p>
            <a:endParaRPr lang="it-IT" dirty="0"/>
          </a:p>
        </p:txBody>
      </p:sp>
    </p:spTree>
    <p:extLst>
      <p:ext uri="{BB962C8B-B14F-4D97-AF65-F5344CB8AC3E}">
        <p14:creationId xmlns:p14="http://schemas.microsoft.com/office/powerpoint/2010/main" val="764971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chemeClr val="accent2">
                    <a:lumMod val="75000"/>
                  </a:schemeClr>
                </a:solidFill>
              </a:rPr>
              <a:t>Obiettivi non raggiunti</a:t>
            </a:r>
          </a:p>
        </p:txBody>
      </p:sp>
      <p:sp>
        <p:nvSpPr>
          <p:cNvPr id="3" name="Segnaposto contenuto 2"/>
          <p:cNvSpPr>
            <a:spLocks noGrp="1"/>
          </p:cNvSpPr>
          <p:nvPr>
            <p:ph idx="1"/>
          </p:nvPr>
        </p:nvSpPr>
        <p:spPr>
          <a:xfrm>
            <a:off x="1143000" y="2057400"/>
            <a:ext cx="9872871" cy="1813560"/>
          </a:xfrm>
        </p:spPr>
        <p:txBody>
          <a:bodyPr/>
          <a:lstStyle/>
          <a:p>
            <a:pPr marL="45720" indent="0">
              <a:buNone/>
            </a:pPr>
            <a:r>
              <a:rPr lang="it-IT" dirty="0"/>
              <a:t>Qualora si dovesse riscontrare il mancato raggiungimento degli obiettivi da parte della classe si dovranno individuare le tipologie e i motivi delle difficoltà incontrate, predisponendo nuove strategie didattiche, diverse dalle precedenti, in base al tipo di difficoltà rilevata.</a:t>
            </a:r>
          </a:p>
          <a:p>
            <a:endParaRPr lang="it-IT" dirty="0"/>
          </a:p>
        </p:txBody>
      </p:sp>
    </p:spTree>
    <p:extLst>
      <p:ext uri="{BB962C8B-B14F-4D97-AF65-F5344CB8AC3E}">
        <p14:creationId xmlns:p14="http://schemas.microsoft.com/office/powerpoint/2010/main" val="1360824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testo 3"/>
          <p:cNvSpPr>
            <a:spLocks noGrp="1"/>
          </p:cNvSpPr>
          <p:nvPr>
            <p:ph type="body" idx="1"/>
          </p:nvPr>
        </p:nvSpPr>
        <p:spPr>
          <a:xfrm>
            <a:off x="1143000" y="868681"/>
            <a:ext cx="4754880" cy="1130352"/>
          </a:xfrm>
        </p:spPr>
        <p:txBody>
          <a:bodyPr>
            <a:normAutofit/>
          </a:bodyPr>
          <a:lstStyle/>
          <a:p>
            <a:pPr algn="ctr"/>
            <a:r>
              <a:rPr lang="it-IT" sz="3600" dirty="0">
                <a:solidFill>
                  <a:schemeClr val="accent2">
                    <a:lumMod val="75000"/>
                  </a:schemeClr>
                </a:solidFill>
              </a:rPr>
              <a:t>Destinatari</a:t>
            </a:r>
            <a:endParaRPr lang="it-IT" sz="3600" dirty="0"/>
          </a:p>
        </p:txBody>
      </p:sp>
      <p:sp>
        <p:nvSpPr>
          <p:cNvPr id="3" name="Segnaposto contenuto 2"/>
          <p:cNvSpPr>
            <a:spLocks noGrp="1"/>
          </p:cNvSpPr>
          <p:nvPr>
            <p:ph sz="half" idx="2"/>
          </p:nvPr>
        </p:nvSpPr>
        <p:spPr>
          <a:xfrm>
            <a:off x="1143000" y="1999032"/>
            <a:ext cx="4754880" cy="4105731"/>
          </a:xfrm>
        </p:spPr>
        <p:txBody>
          <a:bodyPr/>
          <a:lstStyle/>
          <a:p>
            <a:r>
              <a:rPr lang="it-IT" dirty="0"/>
              <a:t>Scuola secondaria di Secondo grado</a:t>
            </a:r>
          </a:p>
          <a:p>
            <a:r>
              <a:rPr lang="it-IT" dirty="0"/>
              <a:t>Secondo anno del primo biennio</a:t>
            </a:r>
          </a:p>
          <a:p>
            <a:r>
              <a:rPr lang="it-IT" dirty="0"/>
              <a:t>Classe formata da 24 alunni, uno dei quali appartenente all’area BES (origini straniere)</a:t>
            </a:r>
          </a:p>
        </p:txBody>
      </p:sp>
      <p:sp>
        <p:nvSpPr>
          <p:cNvPr id="6" name="Segnaposto contenuto 5"/>
          <p:cNvSpPr>
            <a:spLocks noGrp="1"/>
          </p:cNvSpPr>
          <p:nvPr>
            <p:ph sz="quarter" idx="4"/>
          </p:nvPr>
        </p:nvSpPr>
        <p:spPr>
          <a:xfrm>
            <a:off x="6269173" y="1999032"/>
            <a:ext cx="4754880" cy="4103570"/>
          </a:xfrm>
        </p:spPr>
        <p:txBody>
          <a:bodyPr/>
          <a:lstStyle/>
          <a:p>
            <a:pPr marL="45720" indent="0">
              <a:buNone/>
            </a:pPr>
            <a:r>
              <a:rPr lang="it-IT" b="1" dirty="0"/>
              <a:t>4 ore </a:t>
            </a:r>
            <a:r>
              <a:rPr lang="it-IT" dirty="0"/>
              <a:t>ripartite in:</a:t>
            </a:r>
          </a:p>
          <a:p>
            <a:r>
              <a:rPr lang="it-IT" dirty="0"/>
              <a:t>Verifica dei prerequisiti (30 minuti)</a:t>
            </a:r>
          </a:p>
          <a:p>
            <a:r>
              <a:rPr lang="it-IT" dirty="0"/>
              <a:t>Lezione frontale (60 minuti)</a:t>
            </a:r>
          </a:p>
          <a:p>
            <a:r>
              <a:rPr lang="it-IT" dirty="0"/>
              <a:t>Integrazioni e chiarimenti mediante discussione in classe (60 minuti)</a:t>
            </a:r>
          </a:p>
          <a:p>
            <a:r>
              <a:rPr lang="it-IT" dirty="0"/>
              <a:t>Verifica degli obiettivi (90 minuti)</a:t>
            </a:r>
          </a:p>
          <a:p>
            <a:endParaRPr lang="it-IT" dirty="0"/>
          </a:p>
        </p:txBody>
      </p:sp>
      <p:sp>
        <p:nvSpPr>
          <p:cNvPr id="7" name="Segnaposto testo 3"/>
          <p:cNvSpPr>
            <a:spLocks noGrp="1"/>
          </p:cNvSpPr>
          <p:nvPr>
            <p:ph type="body" sz="quarter" idx="3"/>
          </p:nvPr>
        </p:nvSpPr>
        <p:spPr>
          <a:xfrm>
            <a:off x="6269173" y="868681"/>
            <a:ext cx="4754880" cy="1130351"/>
          </a:xfrm>
        </p:spPr>
        <p:txBody>
          <a:bodyPr>
            <a:normAutofit/>
          </a:bodyPr>
          <a:lstStyle/>
          <a:p>
            <a:pPr algn="ctr"/>
            <a:r>
              <a:rPr lang="it-IT" sz="3600" dirty="0">
                <a:solidFill>
                  <a:schemeClr val="accent2">
                    <a:lumMod val="75000"/>
                  </a:schemeClr>
                </a:solidFill>
              </a:rPr>
              <a:t>Durata</a:t>
            </a:r>
            <a:endParaRPr lang="it-IT" sz="3600" dirty="0"/>
          </a:p>
        </p:txBody>
      </p:sp>
    </p:spTree>
    <p:extLst>
      <p:ext uri="{BB962C8B-B14F-4D97-AF65-F5344CB8AC3E}">
        <p14:creationId xmlns:p14="http://schemas.microsoft.com/office/powerpoint/2010/main" val="2051010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chemeClr val="accent2">
                    <a:lumMod val="75000"/>
                  </a:schemeClr>
                </a:solidFill>
              </a:rPr>
              <a:t>Competenze </a:t>
            </a:r>
          </a:p>
        </p:txBody>
      </p:sp>
      <p:sp>
        <p:nvSpPr>
          <p:cNvPr id="3" name="Segnaposto testo 2"/>
          <p:cNvSpPr>
            <a:spLocks noGrp="1"/>
          </p:cNvSpPr>
          <p:nvPr>
            <p:ph type="body" idx="1"/>
          </p:nvPr>
        </p:nvSpPr>
        <p:spPr/>
        <p:txBody>
          <a:bodyPr/>
          <a:lstStyle/>
          <a:p>
            <a:pPr algn="ctr"/>
            <a:r>
              <a:rPr lang="it-IT" dirty="0">
                <a:solidFill>
                  <a:schemeClr val="accent2">
                    <a:lumMod val="75000"/>
                  </a:schemeClr>
                </a:solidFill>
              </a:rPr>
              <a:t>Competenze-chiave per l’apprendimento permanente:</a:t>
            </a:r>
          </a:p>
        </p:txBody>
      </p:sp>
      <p:sp>
        <p:nvSpPr>
          <p:cNvPr id="4" name="Segnaposto contenuto 3"/>
          <p:cNvSpPr>
            <a:spLocks noGrp="1"/>
          </p:cNvSpPr>
          <p:nvPr>
            <p:ph sz="half" idx="2"/>
          </p:nvPr>
        </p:nvSpPr>
        <p:spPr>
          <a:xfrm>
            <a:off x="1143000" y="2907791"/>
            <a:ext cx="4754880" cy="3196971"/>
          </a:xfrm>
        </p:spPr>
        <p:txBody>
          <a:bodyPr>
            <a:normAutofit/>
          </a:bodyPr>
          <a:lstStyle/>
          <a:p>
            <a:r>
              <a:rPr lang="it-IT" sz="2000" dirty="0"/>
              <a:t>Comunicazione nella madrelingua</a:t>
            </a:r>
          </a:p>
          <a:p>
            <a:r>
              <a:rPr lang="it-IT" sz="2000" dirty="0"/>
              <a:t>Imparare ad imparare</a:t>
            </a:r>
          </a:p>
          <a:p>
            <a:r>
              <a:rPr lang="it-IT" sz="2000" dirty="0"/>
              <a:t>Competenza digitale</a:t>
            </a:r>
          </a:p>
          <a:p>
            <a:r>
              <a:rPr lang="it-IT" sz="2000" dirty="0"/>
              <a:t>Espressione culturale</a:t>
            </a:r>
          </a:p>
          <a:p>
            <a:endParaRPr lang="it-IT" sz="2000" dirty="0"/>
          </a:p>
          <a:p>
            <a:endParaRPr lang="it-IT" sz="2000" dirty="0"/>
          </a:p>
        </p:txBody>
      </p:sp>
      <p:sp>
        <p:nvSpPr>
          <p:cNvPr id="8" name="Segnaposto contenuto 7">
            <a:extLst>
              <a:ext uri="{FF2B5EF4-FFF2-40B4-BE49-F238E27FC236}">
                <a16:creationId xmlns:a16="http://schemas.microsoft.com/office/drawing/2014/main" id="{A4A4B864-6728-80B9-B8BF-7AE3B9165298}"/>
              </a:ext>
            </a:extLst>
          </p:cNvPr>
          <p:cNvSpPr>
            <a:spLocks noGrp="1"/>
          </p:cNvSpPr>
          <p:nvPr>
            <p:ph sz="quarter" idx="4"/>
          </p:nvPr>
        </p:nvSpPr>
        <p:spPr/>
        <p:txBody>
          <a:bodyPr/>
          <a:lstStyle/>
          <a:p>
            <a:r>
              <a:rPr lang="it-IT" sz="2400" dirty="0"/>
              <a:t>https://</a:t>
            </a:r>
            <a:r>
              <a:rPr lang="it-IT" sz="2400" dirty="0" err="1"/>
              <a:t>eur-lex.europa.eu</a:t>
            </a:r>
            <a:r>
              <a:rPr lang="it-IT" sz="2400" dirty="0"/>
              <a:t>/</a:t>
            </a:r>
            <a:r>
              <a:rPr lang="it-IT" sz="2400" dirty="0" err="1"/>
              <a:t>legal-content</a:t>
            </a:r>
            <a:r>
              <a:rPr lang="it-IT" sz="2400" dirty="0"/>
              <a:t>/IT/TXT/PDF/?uri=CELEX:32018H0604(01)</a:t>
            </a:r>
          </a:p>
          <a:p>
            <a:endParaRPr lang="it-IT" dirty="0"/>
          </a:p>
        </p:txBody>
      </p:sp>
      <p:sp>
        <p:nvSpPr>
          <p:cNvPr id="10" name="Segnaposto testo 9">
            <a:extLst>
              <a:ext uri="{FF2B5EF4-FFF2-40B4-BE49-F238E27FC236}">
                <a16:creationId xmlns:a16="http://schemas.microsoft.com/office/drawing/2014/main" id="{A2828939-7E6A-D1C3-4DD8-961251031675}"/>
              </a:ext>
            </a:extLst>
          </p:cNvPr>
          <p:cNvSpPr>
            <a:spLocks noGrp="1"/>
          </p:cNvSpPr>
          <p:nvPr>
            <p:ph type="body" sz="quarter" idx="3"/>
          </p:nvPr>
        </p:nvSpPr>
        <p:spPr/>
        <p:txBody>
          <a:bodyPr/>
          <a:lstStyle/>
          <a:p>
            <a:endParaRPr lang="it-IT"/>
          </a:p>
        </p:txBody>
      </p:sp>
    </p:spTree>
    <p:extLst>
      <p:ext uri="{BB962C8B-B14F-4D97-AF65-F5344CB8AC3E}">
        <p14:creationId xmlns:p14="http://schemas.microsoft.com/office/powerpoint/2010/main" val="120707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50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grpId="0" nodeType="afterEffect">
                                  <p:stCondLst>
                                    <p:cond delay="50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2500"/>
                            </p:stCondLst>
                            <p:childTnLst>
                              <p:par>
                                <p:cTn id="20" presetID="2" presetClass="entr" presetSubtype="4" fill="hold" grpId="0" nodeType="afterEffect">
                                  <p:stCondLst>
                                    <p:cond delay="50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3500"/>
                            </p:stCondLst>
                            <p:childTnLst>
                              <p:par>
                                <p:cTn id="25" presetID="2" presetClass="entr" presetSubtype="4" fill="hold" grpId="0" nodeType="afterEffect">
                                  <p:stCondLst>
                                    <p:cond delay="500"/>
                                  </p:stCondLst>
                                  <p:childTnLst>
                                    <p:set>
                                      <p:cBhvr>
                                        <p:cTn id="26" dur="1" fill="hold">
                                          <p:stCondLst>
                                            <p:cond delay="0"/>
                                          </p:stCondLst>
                                        </p:cTn>
                                        <p:tgtEl>
                                          <p:spTgt spid="4">
                                            <p:txEl>
                                              <p:pRg st="3" end="3"/>
                                            </p:txEl>
                                          </p:spTgt>
                                        </p:tgtEl>
                                        <p:attrNameLst>
                                          <p:attrName>style.visibility</p:attrName>
                                        </p:attrNameLst>
                                      </p:cBhvr>
                                      <p:to>
                                        <p:strVal val="visible"/>
                                      </p:to>
                                    </p:set>
                                    <p:anim calcmode="lin" valueType="num">
                                      <p:cBhvr additive="base">
                                        <p:cTn id="2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chemeClr val="accent2">
                    <a:lumMod val="75000"/>
                  </a:schemeClr>
                </a:solidFill>
              </a:rPr>
              <a:t>Prerequisiti</a:t>
            </a:r>
          </a:p>
        </p:txBody>
      </p:sp>
      <p:sp>
        <p:nvSpPr>
          <p:cNvPr id="3" name="Segnaposto contenuto 2"/>
          <p:cNvSpPr>
            <a:spLocks noGrp="1"/>
          </p:cNvSpPr>
          <p:nvPr>
            <p:ph idx="1"/>
          </p:nvPr>
        </p:nvSpPr>
        <p:spPr/>
        <p:txBody>
          <a:bodyPr/>
          <a:lstStyle/>
          <a:p>
            <a:r>
              <a:rPr lang="it-IT" dirty="0"/>
              <a:t>Conoscere le principali caratteristiche del genere narrativo del romanzo storico</a:t>
            </a:r>
          </a:p>
          <a:p>
            <a:r>
              <a:rPr lang="it-IT" dirty="0"/>
              <a:t>Possedere gli strumenti di analisi di un testo narrativo</a:t>
            </a:r>
          </a:p>
          <a:p>
            <a:r>
              <a:rPr lang="it-IT" dirty="0"/>
              <a:t>Conoscere il profilo letterario e la poetica di Manzoni</a:t>
            </a:r>
          </a:p>
        </p:txBody>
      </p:sp>
    </p:spTree>
    <p:extLst>
      <p:ext uri="{BB962C8B-B14F-4D97-AF65-F5344CB8AC3E}">
        <p14:creationId xmlns:p14="http://schemas.microsoft.com/office/powerpoint/2010/main" val="3354628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chemeClr val="accent2">
                    <a:lumMod val="75000"/>
                  </a:schemeClr>
                </a:solidFill>
              </a:rPr>
              <a:t>Obiettivi specifici di apprendimento (OSA)</a:t>
            </a:r>
          </a:p>
        </p:txBody>
      </p:sp>
      <p:sp>
        <p:nvSpPr>
          <p:cNvPr id="3" name="Segnaposto testo 2"/>
          <p:cNvSpPr>
            <a:spLocks noGrp="1"/>
          </p:cNvSpPr>
          <p:nvPr>
            <p:ph type="body" idx="1"/>
          </p:nvPr>
        </p:nvSpPr>
        <p:spPr/>
        <p:txBody>
          <a:bodyPr/>
          <a:lstStyle/>
          <a:p>
            <a:pPr algn="ctr"/>
            <a:r>
              <a:rPr lang="it-IT" dirty="0">
                <a:solidFill>
                  <a:schemeClr val="accent2">
                    <a:lumMod val="75000"/>
                  </a:schemeClr>
                </a:solidFill>
              </a:rPr>
              <a:t>Abilità/Capacità</a:t>
            </a:r>
          </a:p>
        </p:txBody>
      </p:sp>
      <p:sp>
        <p:nvSpPr>
          <p:cNvPr id="4" name="Segnaposto contenuto 3"/>
          <p:cNvSpPr>
            <a:spLocks noGrp="1"/>
          </p:cNvSpPr>
          <p:nvPr>
            <p:ph sz="half" idx="2"/>
          </p:nvPr>
        </p:nvSpPr>
        <p:spPr/>
        <p:txBody>
          <a:bodyPr/>
          <a:lstStyle/>
          <a:p>
            <a:r>
              <a:rPr lang="it-IT" dirty="0"/>
              <a:t>Cogliere i caratteri specifici dell’opera manzoniana in rapporto al tempo e alle linee culturali dell’epoca</a:t>
            </a:r>
          </a:p>
          <a:p>
            <a:r>
              <a:rPr lang="it-IT" dirty="0"/>
              <a:t>Formulare commenti coerenti e motivati</a:t>
            </a:r>
          </a:p>
          <a:p>
            <a:r>
              <a:rPr lang="it-IT" dirty="0"/>
              <a:t>Leggere con consapevolezza il testo e identificarne il messaggio</a:t>
            </a:r>
          </a:p>
          <a:p>
            <a:r>
              <a:rPr lang="it-IT" dirty="0"/>
              <a:t>Attualizzare le tematiche emerse dallo studio e dall’analisi del romanzo</a:t>
            </a:r>
          </a:p>
        </p:txBody>
      </p:sp>
      <p:sp>
        <p:nvSpPr>
          <p:cNvPr id="5" name="Segnaposto testo 4"/>
          <p:cNvSpPr>
            <a:spLocks noGrp="1"/>
          </p:cNvSpPr>
          <p:nvPr>
            <p:ph type="body" sz="quarter" idx="3"/>
          </p:nvPr>
        </p:nvSpPr>
        <p:spPr>
          <a:xfrm>
            <a:off x="6263640" y="1616790"/>
            <a:ext cx="4754880" cy="777240"/>
          </a:xfrm>
        </p:spPr>
        <p:txBody>
          <a:bodyPr/>
          <a:lstStyle/>
          <a:p>
            <a:pPr algn="ctr"/>
            <a:r>
              <a:rPr lang="it-IT" dirty="0">
                <a:solidFill>
                  <a:schemeClr val="accent2">
                    <a:lumMod val="75000"/>
                  </a:schemeClr>
                </a:solidFill>
              </a:rPr>
              <a:t>Conoscenze</a:t>
            </a:r>
          </a:p>
        </p:txBody>
      </p:sp>
      <p:sp>
        <p:nvSpPr>
          <p:cNvPr id="6" name="Segnaposto contenuto 5"/>
          <p:cNvSpPr>
            <a:spLocks noGrp="1"/>
          </p:cNvSpPr>
          <p:nvPr>
            <p:ph sz="quarter" idx="4"/>
          </p:nvPr>
        </p:nvSpPr>
        <p:spPr/>
        <p:txBody>
          <a:bodyPr/>
          <a:lstStyle/>
          <a:p>
            <a:r>
              <a:rPr lang="it-IT" dirty="0"/>
              <a:t>Struttura, trama e temi del romanzo</a:t>
            </a:r>
          </a:p>
          <a:p>
            <a:r>
              <a:rPr lang="it-IT" dirty="0"/>
              <a:t>Caratteristiche e innovazioni dell’opera in rapporto al genere letterario del romanzo</a:t>
            </a:r>
          </a:p>
          <a:p>
            <a:endParaRPr lang="it-IT" dirty="0"/>
          </a:p>
        </p:txBody>
      </p:sp>
    </p:spTree>
    <p:extLst>
      <p:ext uri="{BB962C8B-B14F-4D97-AF65-F5344CB8AC3E}">
        <p14:creationId xmlns:p14="http://schemas.microsoft.com/office/powerpoint/2010/main" val="1790828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down)">
                                      <p:cBhvr>
                                        <p:cTn id="11" dur="500"/>
                                        <p:tgtEl>
                                          <p:spTgt spid="4">
                                            <p:txEl>
                                              <p:pRg st="1" end="1"/>
                                            </p:txEl>
                                          </p:spTgt>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wipe(down)">
                                      <p:cBhvr>
                                        <p:cTn id="15" dur="500"/>
                                        <p:tgtEl>
                                          <p:spTgt spid="4">
                                            <p:txEl>
                                              <p:pRg st="2" end="2"/>
                                            </p:txEl>
                                          </p:spTgt>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wipe(down)">
                                      <p:cBhvr>
                                        <p:cTn id="19" dur="500"/>
                                        <p:tgtEl>
                                          <p:spTgt spid="4">
                                            <p:txEl>
                                              <p:pRg st="3" end="3"/>
                                            </p:txEl>
                                          </p:spTgt>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wipe(down)">
                                      <p:cBhvr>
                                        <p:cTn id="23" dur="500"/>
                                        <p:tgtEl>
                                          <p:spTgt spid="6">
                                            <p:txEl>
                                              <p:pRg st="0" end="0"/>
                                            </p:tx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down)">
                                      <p:cBhvr>
                                        <p:cTn id="2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5">
            <a:extLst>
              <a:ext uri="{FF2B5EF4-FFF2-40B4-BE49-F238E27FC236}">
                <a16:creationId xmlns:a16="http://schemas.microsoft.com/office/drawing/2014/main" id="{DFD7842C-55A4-A84A-D5BB-B5E7B3A88B25}"/>
              </a:ext>
            </a:extLst>
          </p:cNvPr>
          <p:cNvSpPr txBox="1">
            <a:spLocks/>
          </p:cNvSpPr>
          <p:nvPr/>
        </p:nvSpPr>
        <p:spPr>
          <a:xfrm>
            <a:off x="3863597" y="2607460"/>
            <a:ext cx="4754880" cy="3326330"/>
          </a:xfrm>
          <a:prstGeom prst="rect">
            <a:avLst/>
          </a:prstGeom>
        </p:spPr>
        <p:txBody>
          <a:bodyPr>
            <a:normAutofit fontScale="925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it-IT" dirty="0"/>
              <a:t>Padroneggiare gli strumenti espressivi ed argomentativi indispensabili per gestire l’interazione comunicativa verbale in vari contesti</a:t>
            </a:r>
          </a:p>
          <a:p>
            <a:r>
              <a:rPr lang="it-IT" dirty="0"/>
              <a:t>Leggere, comprendere ed interpretare testi scritti di vario tipo</a:t>
            </a:r>
          </a:p>
          <a:p>
            <a:r>
              <a:rPr lang="it-IT" dirty="0"/>
              <a:t>Produrre testi di vario tipo in relazione ai differenti scopi comunicativi</a:t>
            </a:r>
          </a:p>
          <a:p>
            <a:r>
              <a:rPr lang="it-IT" dirty="0"/>
              <a:t>Utilizzare e produrre testi multimediali</a:t>
            </a:r>
          </a:p>
        </p:txBody>
      </p:sp>
      <p:sp>
        <p:nvSpPr>
          <p:cNvPr id="3" name="Segnaposto testo 4">
            <a:extLst>
              <a:ext uri="{FF2B5EF4-FFF2-40B4-BE49-F238E27FC236}">
                <a16:creationId xmlns:a16="http://schemas.microsoft.com/office/drawing/2014/main" id="{BEEACDD7-0B8F-F04A-FF79-14723FEFD855}"/>
              </a:ext>
            </a:extLst>
          </p:cNvPr>
          <p:cNvSpPr txBox="1">
            <a:spLocks/>
          </p:cNvSpPr>
          <p:nvPr/>
        </p:nvSpPr>
        <p:spPr>
          <a:xfrm>
            <a:off x="3718560" y="1476326"/>
            <a:ext cx="4754880" cy="1018592"/>
          </a:xfrm>
          <a:prstGeom prst="rect">
            <a:avLst/>
          </a:prstGeom>
        </p:spPr>
        <p:txBody>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lgn="ctr">
              <a:buNone/>
            </a:pPr>
            <a:r>
              <a:rPr lang="it-IT" sz="2800" b="1" dirty="0">
                <a:solidFill>
                  <a:schemeClr val="accent2">
                    <a:lumMod val="75000"/>
                  </a:schemeClr>
                </a:solidFill>
              </a:rPr>
              <a:t>Competenze di base:</a:t>
            </a:r>
          </a:p>
        </p:txBody>
      </p:sp>
    </p:spTree>
    <p:extLst>
      <p:ext uri="{BB962C8B-B14F-4D97-AF65-F5344CB8AC3E}">
        <p14:creationId xmlns:p14="http://schemas.microsoft.com/office/powerpoint/2010/main" val="316378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7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250"/>
                            </p:stCondLst>
                            <p:childTnLst>
                              <p:par>
                                <p:cTn id="10" presetID="2" presetClass="entr" presetSubtype="4" fill="hold" grpId="0" nodeType="afterEffect">
                                  <p:stCondLst>
                                    <p:cond delay="75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500"/>
                            </p:stCondLst>
                            <p:childTnLst>
                              <p:par>
                                <p:cTn id="15" presetID="2" presetClass="entr" presetSubtype="4" fill="hold" grpId="0" nodeType="afterEffect">
                                  <p:stCondLst>
                                    <p:cond delay="75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750"/>
                            </p:stCondLst>
                            <p:childTnLst>
                              <p:par>
                                <p:cTn id="20" presetID="2" presetClass="entr" presetSubtype="4" fill="hold" grpId="0" nodeType="afterEffect">
                                  <p:stCondLst>
                                    <p:cond delay="750"/>
                                  </p:stCondLst>
                                  <p:childTnLst>
                                    <p:set>
                                      <p:cBhvr>
                                        <p:cTn id="21" dur="1" fill="hold">
                                          <p:stCondLst>
                                            <p:cond delay="0"/>
                                          </p:stCondLst>
                                        </p:cTn>
                                        <p:tgtEl>
                                          <p:spTgt spid="2">
                                            <p:txEl>
                                              <p:pRg st="3" end="3"/>
                                            </p:txEl>
                                          </p:spTgt>
                                        </p:tgtEl>
                                        <p:attrNameLst>
                                          <p:attrName>style.visibility</p:attrName>
                                        </p:attrNameLst>
                                      </p:cBhvr>
                                      <p:to>
                                        <p:strVal val="visible"/>
                                      </p:to>
                                    </p:set>
                                    <p:anim calcmode="lin" valueType="num">
                                      <p:cBhvr additive="base">
                                        <p:cTn id="22"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5000"/>
                            </p:stCondLst>
                            <p:childTnLst>
                              <p:par>
                                <p:cTn id="25" presetID="2" presetClass="entr" presetSubtype="4" fill="hold" grpId="0" nodeType="afterEffect">
                                  <p:stCondLst>
                                    <p:cond delay="75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additive="base">
                                        <p:cTn id="2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740664"/>
            <a:ext cx="3931920" cy="585216"/>
          </a:xfrm>
        </p:spPr>
        <p:txBody>
          <a:bodyPr/>
          <a:lstStyle/>
          <a:p>
            <a:r>
              <a:rPr lang="it-IT" b="1" dirty="0">
                <a:solidFill>
                  <a:schemeClr val="accent2">
                    <a:lumMod val="75000"/>
                  </a:schemeClr>
                </a:solidFill>
              </a:rPr>
              <a:t>Metodologia</a:t>
            </a:r>
          </a:p>
        </p:txBody>
      </p:sp>
      <p:sp>
        <p:nvSpPr>
          <p:cNvPr id="3" name="Segnaposto contenuto 2"/>
          <p:cNvSpPr>
            <a:spLocks noGrp="1"/>
          </p:cNvSpPr>
          <p:nvPr>
            <p:ph idx="1"/>
          </p:nvPr>
        </p:nvSpPr>
        <p:spPr>
          <a:xfrm>
            <a:off x="6208775" y="1325880"/>
            <a:ext cx="5212080" cy="4032504"/>
          </a:xfrm>
          <a:solidFill>
            <a:schemeClr val="accent2">
              <a:lumMod val="20000"/>
              <a:lumOff val="80000"/>
            </a:schemeClr>
          </a:solidFill>
        </p:spPr>
        <p:txBody>
          <a:bodyPr>
            <a:normAutofit fontScale="55000" lnSpcReduction="20000"/>
          </a:bodyPr>
          <a:lstStyle/>
          <a:p>
            <a:pPr marL="45720" indent="0">
              <a:buNone/>
            </a:pPr>
            <a:endParaRPr lang="it-IT" sz="200" b="1" dirty="0"/>
          </a:p>
          <a:p>
            <a:pPr marL="45720" indent="0">
              <a:buNone/>
            </a:pPr>
            <a:r>
              <a:rPr lang="it-IT" b="1" dirty="0"/>
              <a:t>ADATTAMENTO DIDATTICO NELL’IPOTESI DI ALUNNO CON BES (ORIGINI STRANIERE)</a:t>
            </a:r>
            <a:endParaRPr lang="it-IT" dirty="0"/>
          </a:p>
          <a:p>
            <a:pPr marL="45720" indent="0">
              <a:buNone/>
            </a:pPr>
            <a:r>
              <a:rPr lang="it-IT" dirty="0"/>
              <a:t>Ricorso ad una didattica personalizzata, mediante l’impiego di:</a:t>
            </a:r>
          </a:p>
          <a:p>
            <a:pPr>
              <a:buFontTx/>
              <a:buChar char="-"/>
            </a:pPr>
            <a:r>
              <a:rPr lang="it-IT" b="1" dirty="0"/>
              <a:t>strumenti compensativi </a:t>
            </a:r>
            <a:r>
              <a:rPr lang="it-IT" dirty="0"/>
              <a:t>(utilizzo del PC e mappe concettuali, vocabolario anche multimediale)</a:t>
            </a:r>
          </a:p>
          <a:p>
            <a:pPr>
              <a:buFontTx/>
              <a:buChar char="-"/>
            </a:pPr>
            <a:r>
              <a:rPr lang="it-IT" b="1" dirty="0"/>
              <a:t>misure dispensative </a:t>
            </a:r>
            <a:r>
              <a:rPr lang="it-IT" dirty="0"/>
              <a:t>da talune prestazioni non essenziali ai fini della qualità dei concetti da apprendere (ad esempio, lettura ad alta voce, prendere appunti, dettatura di testi). </a:t>
            </a:r>
          </a:p>
          <a:p>
            <a:pPr marL="45720" indent="0">
              <a:buNone/>
            </a:pPr>
            <a:r>
              <a:rPr lang="it-IT" dirty="0"/>
              <a:t>Allo studente straniero verrà inoltre data la possibilità di registrare le lezioni per facilitarne l’apprendimento, trasformando la lettura in ascolto. Le eventuali esercitazioni presentate in classe verranno lette dal docente per evitargli la lettura.</a:t>
            </a:r>
          </a:p>
          <a:p>
            <a:pPr marL="45720" indent="0">
              <a:buNone/>
            </a:pPr>
            <a:endParaRPr lang="it-IT" dirty="0"/>
          </a:p>
        </p:txBody>
      </p:sp>
      <p:sp>
        <p:nvSpPr>
          <p:cNvPr id="4" name="Segnaposto testo 3"/>
          <p:cNvSpPr>
            <a:spLocks noGrp="1"/>
          </p:cNvSpPr>
          <p:nvPr>
            <p:ph type="body" sz="half" idx="2"/>
          </p:nvPr>
        </p:nvSpPr>
        <p:spPr>
          <a:xfrm>
            <a:off x="1143000" y="1325880"/>
            <a:ext cx="4782312" cy="2267712"/>
          </a:xfrm>
        </p:spPr>
        <p:txBody>
          <a:bodyPr/>
          <a:lstStyle/>
          <a:p>
            <a:r>
              <a:rPr lang="it-IT" dirty="0"/>
              <a:t>• </a:t>
            </a:r>
            <a:r>
              <a:rPr lang="it-IT" b="1" dirty="0"/>
              <a:t>Lezione frontale</a:t>
            </a:r>
            <a:r>
              <a:rPr lang="it-IT" dirty="0"/>
              <a:t>, a carattere espositivo con l’utilizzo di una modalità comunicativa basata non solo sull’aspetto verbale, ma anche su una componente iconica (immagini, audiovisivi)</a:t>
            </a:r>
          </a:p>
          <a:p>
            <a:r>
              <a:rPr lang="it-IT" dirty="0"/>
              <a:t>• Analisi di </a:t>
            </a:r>
            <a:r>
              <a:rPr lang="it-IT" b="1" dirty="0"/>
              <a:t>mappe concettuali</a:t>
            </a:r>
            <a:endParaRPr lang="it-IT" dirty="0"/>
          </a:p>
          <a:p>
            <a:r>
              <a:rPr lang="it-IT" dirty="0"/>
              <a:t>• Integrazioni e chiarimenti mediante </a:t>
            </a:r>
            <a:r>
              <a:rPr lang="it-IT" b="1" dirty="0"/>
              <a:t>discussione con la classe</a:t>
            </a:r>
            <a:endParaRPr lang="it-IT" dirty="0"/>
          </a:p>
          <a:p>
            <a:endParaRPr lang="it-IT" dirty="0"/>
          </a:p>
        </p:txBody>
      </p:sp>
      <p:sp>
        <p:nvSpPr>
          <p:cNvPr id="5" name="Titolo 1"/>
          <p:cNvSpPr txBox="1">
            <a:spLocks/>
          </p:cNvSpPr>
          <p:nvPr/>
        </p:nvSpPr>
        <p:spPr>
          <a:xfrm>
            <a:off x="1143000" y="3715512"/>
            <a:ext cx="3931920" cy="463296"/>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b="0" kern="1200">
                <a:solidFill>
                  <a:schemeClr val="tx1"/>
                </a:solidFill>
                <a:latin typeface="+mj-lt"/>
                <a:ea typeface="+mj-ea"/>
                <a:cs typeface="+mj-cs"/>
              </a:defRPr>
            </a:lvl1pPr>
          </a:lstStyle>
          <a:p>
            <a:r>
              <a:rPr lang="it-IT" sz="2000" b="1" dirty="0">
                <a:solidFill>
                  <a:schemeClr val="accent2">
                    <a:lumMod val="75000"/>
                  </a:schemeClr>
                </a:solidFill>
              </a:rPr>
              <a:t>Sussidi didattici</a:t>
            </a:r>
          </a:p>
        </p:txBody>
      </p:sp>
      <p:sp>
        <p:nvSpPr>
          <p:cNvPr id="6" name="Segnaposto testo 3"/>
          <p:cNvSpPr txBox="1">
            <a:spLocks/>
          </p:cNvSpPr>
          <p:nvPr/>
        </p:nvSpPr>
        <p:spPr>
          <a:xfrm>
            <a:off x="1143000" y="4157472"/>
            <a:ext cx="4782312" cy="1905000"/>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tx1"/>
              </a:buClr>
              <a:buSzPct val="80000"/>
              <a:buFont typeface="Corbel" pitchFamily="34" charset="0"/>
              <a:buNone/>
              <a:defRPr sz="1700"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200"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900" kern="1200">
                <a:solidFill>
                  <a:schemeClr val="tx1"/>
                </a:solidFill>
                <a:latin typeface="+mn-lt"/>
                <a:ea typeface="+mn-ea"/>
                <a:cs typeface="+mn-cs"/>
              </a:defRPr>
            </a:lvl9pPr>
          </a:lstStyle>
          <a:p>
            <a:r>
              <a:rPr lang="it-IT" sz="1400" dirty="0"/>
              <a:t>• Libro di testo in adozione</a:t>
            </a:r>
          </a:p>
          <a:p>
            <a:r>
              <a:rPr lang="it-IT" sz="1400" dirty="0"/>
              <a:t>• Mappe concettuali</a:t>
            </a:r>
          </a:p>
          <a:p>
            <a:r>
              <a:rPr lang="it-IT" sz="1400" dirty="0"/>
              <a:t>• Proiezione diapositive</a:t>
            </a:r>
          </a:p>
          <a:p>
            <a:r>
              <a:rPr lang="it-IT" sz="1400" dirty="0"/>
              <a:t>• LIM o computer per presentare e illustrare immagini, audiovisivi, filmati e supporti multimediali di vario tipo</a:t>
            </a:r>
          </a:p>
          <a:p>
            <a:endParaRPr lang="it-IT" dirty="0"/>
          </a:p>
        </p:txBody>
      </p:sp>
    </p:spTree>
    <p:extLst>
      <p:ext uri="{BB962C8B-B14F-4D97-AF65-F5344CB8AC3E}">
        <p14:creationId xmlns:p14="http://schemas.microsoft.com/office/powerpoint/2010/main" val="294551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circle(in)">
                                      <p:cBhvr>
                                        <p:cTn id="15" dur="250"/>
                                        <p:tgtEl>
                                          <p:spTgt spid="3">
                                            <p:bg/>
                                          </p:spTgt>
                                        </p:tgtEl>
                                      </p:cBhvr>
                                    </p:animEffect>
                                  </p:childTnLst>
                                </p:cTn>
                              </p:par>
                            </p:childTnLst>
                          </p:cTn>
                        </p:par>
                        <p:par>
                          <p:cTn id="16" fill="hold">
                            <p:stCondLst>
                              <p:cond delay="25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50"/>
                                        <p:tgtEl>
                                          <p:spTgt spid="3">
                                            <p:txEl>
                                              <p:pRg st="1" end="1"/>
                                            </p:txEl>
                                          </p:spTgt>
                                        </p:tgtEl>
                                      </p:cBhvr>
                                    </p:animEffect>
                                  </p:childTnLst>
                                </p:cTn>
                              </p:par>
                            </p:childTnLst>
                          </p:cTn>
                        </p:par>
                        <p:par>
                          <p:cTn id="20" fill="hold">
                            <p:stCondLst>
                              <p:cond delay="50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50"/>
                                        <p:tgtEl>
                                          <p:spTgt spid="3">
                                            <p:txEl>
                                              <p:pRg st="2" end="2"/>
                                            </p:txEl>
                                          </p:spTgt>
                                        </p:tgtEl>
                                      </p:cBhvr>
                                    </p:animEffect>
                                  </p:childTnLst>
                                </p:cTn>
                              </p:par>
                            </p:childTnLst>
                          </p:cTn>
                        </p:par>
                        <p:par>
                          <p:cTn id="24" fill="hold">
                            <p:stCondLst>
                              <p:cond delay="75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50"/>
                                        <p:tgtEl>
                                          <p:spTgt spid="3">
                                            <p:txEl>
                                              <p:pRg st="3" end="3"/>
                                            </p:txEl>
                                          </p:spTgt>
                                        </p:tgtEl>
                                      </p:cBhvr>
                                    </p:animEffect>
                                  </p:childTnLst>
                                </p:cTn>
                              </p:par>
                            </p:childTnLst>
                          </p:cTn>
                        </p:par>
                        <p:par>
                          <p:cTn id="28" fill="hold">
                            <p:stCondLst>
                              <p:cond delay="100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250"/>
                                        <p:tgtEl>
                                          <p:spTgt spid="3">
                                            <p:txEl>
                                              <p:pRg st="4" end="4"/>
                                            </p:txEl>
                                          </p:spTgt>
                                        </p:tgtEl>
                                      </p:cBhvr>
                                    </p:animEffect>
                                  </p:childTnLst>
                                </p:cTn>
                              </p:par>
                            </p:childTnLst>
                          </p:cTn>
                        </p:par>
                        <p:par>
                          <p:cTn id="32" fill="hold">
                            <p:stCondLst>
                              <p:cond delay="125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609600"/>
            <a:ext cx="9875520" cy="925141"/>
          </a:xfrm>
        </p:spPr>
        <p:txBody>
          <a:bodyPr/>
          <a:lstStyle/>
          <a:p>
            <a:pPr algn="ctr"/>
            <a:r>
              <a:rPr lang="it-IT" b="1" dirty="0">
                <a:solidFill>
                  <a:schemeClr val="accent2">
                    <a:lumMod val="75000"/>
                  </a:schemeClr>
                </a:solidFill>
              </a:rPr>
              <a:t>Fasi della lezione</a:t>
            </a:r>
          </a:p>
        </p:txBody>
      </p:sp>
      <p:sp>
        <p:nvSpPr>
          <p:cNvPr id="3" name="Segnaposto testo 2"/>
          <p:cNvSpPr>
            <a:spLocks noGrp="1"/>
          </p:cNvSpPr>
          <p:nvPr>
            <p:ph type="body" idx="1"/>
          </p:nvPr>
        </p:nvSpPr>
        <p:spPr>
          <a:xfrm>
            <a:off x="1216152" y="1548138"/>
            <a:ext cx="4754880" cy="794503"/>
          </a:xfrm>
        </p:spPr>
        <p:txBody>
          <a:bodyPr/>
          <a:lstStyle/>
          <a:p>
            <a:r>
              <a:rPr lang="it-IT" dirty="0">
                <a:solidFill>
                  <a:schemeClr val="accent2">
                    <a:lumMod val="75000"/>
                  </a:schemeClr>
                </a:solidFill>
              </a:rPr>
              <a:t>Fase iniziale</a:t>
            </a:r>
          </a:p>
        </p:txBody>
      </p:sp>
      <p:sp>
        <p:nvSpPr>
          <p:cNvPr id="4" name="Segnaposto contenuto 3"/>
          <p:cNvSpPr>
            <a:spLocks noGrp="1"/>
          </p:cNvSpPr>
          <p:nvPr>
            <p:ph sz="half" idx="2"/>
          </p:nvPr>
        </p:nvSpPr>
        <p:spPr>
          <a:xfrm>
            <a:off x="1143000" y="2249424"/>
            <a:ext cx="4754880" cy="3855339"/>
          </a:xfrm>
        </p:spPr>
        <p:txBody>
          <a:bodyPr/>
          <a:lstStyle/>
          <a:p>
            <a:pPr marL="45720" indent="0">
              <a:buNone/>
            </a:pPr>
            <a:r>
              <a:rPr lang="it-IT" dirty="0"/>
              <a:t>Verifica orale dei prerequisiti, mediante il sistema della turnazione. </a:t>
            </a:r>
          </a:p>
          <a:p>
            <a:pPr marL="45720" indent="0">
              <a:buNone/>
            </a:pPr>
            <a:endParaRPr lang="it-IT" dirty="0"/>
          </a:p>
          <a:p>
            <a:pPr marL="45720" indent="0">
              <a:buNone/>
            </a:pPr>
            <a:r>
              <a:rPr lang="it-IT" dirty="0"/>
              <a:t>Presentazione del romanzo attraverso la visione di un’immagine dei due protagonisti: le illustrazioni di Francesco </a:t>
            </a:r>
            <a:r>
              <a:rPr lang="it-IT" dirty="0" err="1"/>
              <a:t>Gonin</a:t>
            </a:r>
            <a:r>
              <a:rPr lang="it-IT" dirty="0"/>
              <a:t> per l’edizione del 1840. </a:t>
            </a:r>
          </a:p>
          <a:p>
            <a:pPr marL="45720" indent="0">
              <a:buNone/>
            </a:pPr>
            <a:endParaRPr lang="it-IT" dirty="0"/>
          </a:p>
          <a:p>
            <a:pPr marL="45720" indent="0">
              <a:buNone/>
            </a:pPr>
            <a:endParaRPr lang="it-IT" dirty="0"/>
          </a:p>
          <a:p>
            <a:pPr marL="45720" indent="0">
              <a:buNone/>
            </a:pPr>
            <a:endParaRPr lang="it-IT" dirty="0"/>
          </a:p>
          <a:p>
            <a:pPr marL="45720" indent="0">
              <a:buNone/>
            </a:pPr>
            <a:endParaRPr lang="it-IT" dirty="0"/>
          </a:p>
        </p:txBody>
      </p:sp>
      <p:sp>
        <p:nvSpPr>
          <p:cNvPr id="5" name="Segnaposto testo 4"/>
          <p:cNvSpPr>
            <a:spLocks noGrp="1"/>
          </p:cNvSpPr>
          <p:nvPr>
            <p:ph type="body" sz="quarter" idx="3"/>
          </p:nvPr>
        </p:nvSpPr>
        <p:spPr>
          <a:xfrm>
            <a:off x="6269173" y="1565401"/>
            <a:ext cx="4754880" cy="777240"/>
          </a:xfrm>
        </p:spPr>
        <p:txBody>
          <a:bodyPr/>
          <a:lstStyle/>
          <a:p>
            <a:r>
              <a:rPr lang="it-IT" dirty="0">
                <a:solidFill>
                  <a:schemeClr val="accent2">
                    <a:lumMod val="75000"/>
                  </a:schemeClr>
                </a:solidFill>
              </a:rPr>
              <a:t>Nucleo della lezione</a:t>
            </a:r>
          </a:p>
        </p:txBody>
      </p:sp>
      <p:sp>
        <p:nvSpPr>
          <p:cNvPr id="6" name="Segnaposto contenuto 5"/>
          <p:cNvSpPr>
            <a:spLocks noGrp="1"/>
          </p:cNvSpPr>
          <p:nvPr>
            <p:ph sz="quarter" idx="4"/>
          </p:nvPr>
        </p:nvSpPr>
        <p:spPr>
          <a:xfrm>
            <a:off x="6269173" y="2340865"/>
            <a:ext cx="4754880" cy="3761738"/>
          </a:xfrm>
        </p:spPr>
        <p:txBody>
          <a:bodyPr>
            <a:normAutofit lnSpcReduction="10000"/>
          </a:bodyPr>
          <a:lstStyle/>
          <a:p>
            <a:pPr marL="502920" indent="-457200">
              <a:buFont typeface="+mj-lt"/>
              <a:buAutoNum type="arabicPeriod"/>
            </a:pPr>
            <a:r>
              <a:rPr lang="it-IT" i="1" dirty="0"/>
              <a:t>I promessi sposi</a:t>
            </a:r>
            <a:r>
              <a:rPr lang="it-IT" dirty="0"/>
              <a:t>: opera di tutta una vita (dal </a:t>
            </a:r>
            <a:r>
              <a:rPr lang="it-IT" i="1" dirty="0"/>
              <a:t>Fermo e Lucia</a:t>
            </a:r>
            <a:r>
              <a:rPr lang="it-IT" dirty="0"/>
              <a:t> alla quarantana)</a:t>
            </a:r>
          </a:p>
          <a:p>
            <a:pPr marL="502920" indent="-457200">
              <a:buFont typeface="+mj-lt"/>
              <a:buAutoNum type="arabicPeriod"/>
            </a:pPr>
            <a:r>
              <a:rPr lang="it-IT" dirty="0"/>
              <a:t>Struttura, voce narrante e trama in breve</a:t>
            </a:r>
          </a:p>
          <a:p>
            <a:pPr marL="502920" indent="-457200">
              <a:buFont typeface="+mj-lt"/>
              <a:buAutoNum type="arabicPeriod"/>
            </a:pPr>
            <a:r>
              <a:rPr lang="it-IT" dirty="0"/>
              <a:t>I personaggi principali</a:t>
            </a:r>
          </a:p>
          <a:p>
            <a:pPr marL="502920" indent="-457200">
              <a:buFont typeface="+mj-lt"/>
              <a:buAutoNum type="arabicPeriod"/>
            </a:pPr>
            <a:r>
              <a:rPr lang="it-IT" dirty="0"/>
              <a:t>La poetica e la “visione del mondo” espresse nel romanzo</a:t>
            </a:r>
          </a:p>
          <a:p>
            <a:pPr marL="502920" indent="-457200">
              <a:buFont typeface="+mj-lt"/>
              <a:buAutoNum type="arabicPeriod"/>
            </a:pPr>
            <a:r>
              <a:rPr lang="it-IT" dirty="0"/>
              <a:t>Lettura in classe dell’</a:t>
            </a:r>
            <a:r>
              <a:rPr lang="it-IT" i="1" dirty="0"/>
              <a:t>incipit</a:t>
            </a:r>
            <a:r>
              <a:rPr lang="it-IT" dirty="0"/>
              <a:t> (dal libro di testo in adozione)</a:t>
            </a:r>
          </a:p>
          <a:p>
            <a:endParaRPr lang="it-IT" dirty="0"/>
          </a:p>
          <a:p>
            <a:endParaRPr lang="it-IT"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9755" y="4870703"/>
            <a:ext cx="215265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892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1097280"/>
            <a:ext cx="3931920" cy="1366787"/>
          </a:xfrm>
        </p:spPr>
        <p:txBody>
          <a:bodyPr/>
          <a:lstStyle/>
          <a:p>
            <a:r>
              <a:rPr lang="it-IT" b="1" dirty="0">
                <a:solidFill>
                  <a:schemeClr val="accent2">
                    <a:lumMod val="75000"/>
                  </a:schemeClr>
                </a:solidFill>
              </a:rPr>
              <a:t>Fase di chiusura della lezione</a:t>
            </a:r>
          </a:p>
        </p:txBody>
      </p:sp>
      <p:pic>
        <p:nvPicPr>
          <p:cNvPr id="5" name="A1ZDZCqGOSU"/>
          <p:cNvPicPr>
            <a:picLocks noGrp="1" noRot="1" noChangeAspect="1"/>
          </p:cNvPicPr>
          <p:nvPr>
            <p:ph idx="1"/>
            <a:videoFile r:link="rId1"/>
          </p:nvPr>
        </p:nvPicPr>
        <p:blipFill>
          <a:blip r:embed="rId3"/>
          <a:stretch>
            <a:fillRect/>
          </a:stretch>
        </p:blipFill>
        <p:spPr>
          <a:xfrm>
            <a:off x="6143859" y="2127183"/>
            <a:ext cx="4893911" cy="2752825"/>
          </a:xfrm>
          <a:prstGeom prst="rect">
            <a:avLst/>
          </a:prstGeom>
        </p:spPr>
      </p:pic>
      <p:sp>
        <p:nvSpPr>
          <p:cNvPr id="4" name="Segnaposto testo 3"/>
          <p:cNvSpPr>
            <a:spLocks noGrp="1"/>
          </p:cNvSpPr>
          <p:nvPr>
            <p:ph type="body" sz="half" idx="2"/>
          </p:nvPr>
        </p:nvSpPr>
        <p:spPr>
          <a:xfrm>
            <a:off x="1143000" y="2560320"/>
            <a:ext cx="3931920" cy="3291840"/>
          </a:xfrm>
        </p:spPr>
        <p:txBody>
          <a:bodyPr/>
          <a:lstStyle/>
          <a:p>
            <a:r>
              <a:rPr lang="it-IT" dirty="0"/>
              <a:t>Si potrebbe procedere al riepilogo mediante la visione di un breve audiovisivo: </a:t>
            </a:r>
            <a:r>
              <a:rPr lang="it-IT" dirty="0">
                <a:hlinkClick r:id="rId4"/>
              </a:rPr>
              <a:t>la presentazione del romanzo fatta dal noto conduttore Fiorello</a:t>
            </a:r>
            <a:r>
              <a:rPr lang="it-IT" dirty="0"/>
              <a:t>, reperibile nell’archivio </a:t>
            </a:r>
            <a:r>
              <a:rPr lang="it-IT" dirty="0" err="1"/>
              <a:t>Bignomi</a:t>
            </a:r>
            <a:r>
              <a:rPr lang="it-IT" dirty="0"/>
              <a:t> del sito </a:t>
            </a:r>
            <a:r>
              <a:rPr lang="it-IT" i="1" dirty="0"/>
              <a:t>www.rai.tv</a:t>
            </a:r>
            <a:r>
              <a:rPr lang="it-IT" dirty="0"/>
              <a:t>. </a:t>
            </a:r>
          </a:p>
          <a:p>
            <a:r>
              <a:rPr lang="it-IT" dirty="0"/>
              <a:t>Seguiranno integrazioni e chiarimenti mediante discussione in classe. </a:t>
            </a:r>
          </a:p>
          <a:p>
            <a:r>
              <a:rPr lang="it-IT" dirty="0"/>
              <a:t> </a:t>
            </a:r>
          </a:p>
          <a:p>
            <a:endParaRPr lang="it-IT" dirty="0"/>
          </a:p>
        </p:txBody>
      </p:sp>
    </p:spTree>
    <p:extLst>
      <p:ext uri="{BB962C8B-B14F-4D97-AF65-F5344CB8AC3E}">
        <p14:creationId xmlns:p14="http://schemas.microsoft.com/office/powerpoint/2010/main" val="2623025114"/>
      </p:ext>
    </p:extLst>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Presentazione lezione Leggere I Promessi Sposi" id="{7EF33BBB-26EC-44D7-A0D9-9DC6FB6AB970}" vid="{BE50228B-E636-47CC-883E-1E292CD81EF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Presentazione Italiano</Template>
  <TotalTime>10</TotalTime>
  <Words>1467</Words>
  <Application>Microsoft Macintosh PowerPoint</Application>
  <PresentationFormat>Widescreen</PresentationFormat>
  <Paragraphs>124</Paragraphs>
  <Slides>16</Slides>
  <Notes>1</Notes>
  <HiddenSlides>0</HiddenSlides>
  <MMClips>1</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Calibri</vt:lpstr>
      <vt:lpstr>Corbel</vt:lpstr>
      <vt:lpstr>SourceSansPro-Regular</vt:lpstr>
      <vt:lpstr>Times-Roman</vt:lpstr>
      <vt:lpstr>Base</vt:lpstr>
      <vt:lpstr>Leggere  «i promessi sposi»</vt:lpstr>
      <vt:lpstr>Presentazione standard di PowerPoint</vt:lpstr>
      <vt:lpstr>Competenze </vt:lpstr>
      <vt:lpstr>Prerequisiti</vt:lpstr>
      <vt:lpstr>Obiettivi specifici di apprendimento (OSA)</vt:lpstr>
      <vt:lpstr>Presentazione standard di PowerPoint</vt:lpstr>
      <vt:lpstr>Metodologia</vt:lpstr>
      <vt:lpstr>Fasi della lezione</vt:lpstr>
      <vt:lpstr>Fase di chiusura della lezione</vt:lpstr>
      <vt:lpstr>Verifiche finali</vt:lpstr>
      <vt:lpstr>Esempi di verifica scritta</vt:lpstr>
      <vt:lpstr>Presentazione standard di PowerPoint</vt:lpstr>
      <vt:lpstr>Presentazione standard di PowerPoint</vt:lpstr>
      <vt:lpstr>Valutazione</vt:lpstr>
      <vt:lpstr>Presentazione standard di PowerPoint</vt:lpstr>
      <vt:lpstr>Obiettivi non raggiunti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Leggere  «i promessi sposi»</dc:title>
  <dc:creator>Iolanda Pepe</dc:creator>
  <cp:lastModifiedBy>Microsoft Office User</cp:lastModifiedBy>
  <cp:revision>3</cp:revision>
  <dcterms:created xsi:type="dcterms:W3CDTF">2021-07-05T09:42:49Z</dcterms:created>
  <dcterms:modified xsi:type="dcterms:W3CDTF">2024-04-30T13:19:19Z</dcterms:modified>
</cp:coreProperties>
</file>