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snapToGrid="0">
      <p:cViewPr varScale="1">
        <p:scale>
          <a:sx n="90" d="100"/>
          <a:sy n="90"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0E7890-045A-8364-7F35-34BE2ACA737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F48765C-65AA-8FDE-69F0-FC1698E38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95FFC65-936F-515F-5C0C-A9137415B396}"/>
              </a:ext>
            </a:extLst>
          </p:cNvPr>
          <p:cNvSpPr>
            <a:spLocks noGrp="1"/>
          </p:cNvSpPr>
          <p:nvPr>
            <p:ph type="dt" sz="half" idx="10"/>
          </p:nvPr>
        </p:nvSpPr>
        <p:spPr/>
        <p:txBody>
          <a:bodyPr/>
          <a:lstStyle/>
          <a:p>
            <a:fld id="{B0783953-51E0-FE42-AE56-25A2A2FF937E}" type="datetimeFigureOut">
              <a:rPr lang="it-IT" smtClean="0"/>
              <a:t>30/04/24</a:t>
            </a:fld>
            <a:endParaRPr lang="it-IT"/>
          </a:p>
        </p:txBody>
      </p:sp>
      <p:sp>
        <p:nvSpPr>
          <p:cNvPr id="5" name="Segnaposto piè di pagina 4">
            <a:extLst>
              <a:ext uri="{FF2B5EF4-FFF2-40B4-BE49-F238E27FC236}">
                <a16:creationId xmlns:a16="http://schemas.microsoft.com/office/drawing/2014/main" id="{77F88EA6-B20C-B07C-DF4F-BE787AD1C3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388075-53C7-751E-E747-A2F66A644B98}"/>
              </a:ext>
            </a:extLst>
          </p:cNvPr>
          <p:cNvSpPr>
            <a:spLocks noGrp="1"/>
          </p:cNvSpPr>
          <p:nvPr>
            <p:ph type="sldNum" sz="quarter" idx="12"/>
          </p:nvPr>
        </p:nvSpPr>
        <p:spPr/>
        <p:txBody>
          <a:bodyPr/>
          <a:lstStyle/>
          <a:p>
            <a:fld id="{06BB2DBF-90BB-A748-998A-F24B2A4F3537}" type="slidenum">
              <a:rPr lang="it-IT" smtClean="0"/>
              <a:t>‹N›</a:t>
            </a:fld>
            <a:endParaRPr lang="it-IT"/>
          </a:p>
        </p:txBody>
      </p:sp>
    </p:spTree>
    <p:extLst>
      <p:ext uri="{BB962C8B-B14F-4D97-AF65-F5344CB8AC3E}">
        <p14:creationId xmlns:p14="http://schemas.microsoft.com/office/powerpoint/2010/main" val="350388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E611BF-B9C7-9513-7293-0F3264F022C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AB8F29A-B078-D556-94BB-02CBEEA5253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18DE104-020D-43F9-445C-85148D82AB76}"/>
              </a:ext>
            </a:extLst>
          </p:cNvPr>
          <p:cNvSpPr>
            <a:spLocks noGrp="1"/>
          </p:cNvSpPr>
          <p:nvPr>
            <p:ph type="dt" sz="half" idx="10"/>
          </p:nvPr>
        </p:nvSpPr>
        <p:spPr/>
        <p:txBody>
          <a:bodyPr/>
          <a:lstStyle/>
          <a:p>
            <a:fld id="{B0783953-51E0-FE42-AE56-25A2A2FF937E}" type="datetimeFigureOut">
              <a:rPr lang="it-IT" smtClean="0"/>
              <a:t>30/04/24</a:t>
            </a:fld>
            <a:endParaRPr lang="it-IT"/>
          </a:p>
        </p:txBody>
      </p:sp>
      <p:sp>
        <p:nvSpPr>
          <p:cNvPr id="5" name="Segnaposto piè di pagina 4">
            <a:extLst>
              <a:ext uri="{FF2B5EF4-FFF2-40B4-BE49-F238E27FC236}">
                <a16:creationId xmlns:a16="http://schemas.microsoft.com/office/drawing/2014/main" id="{7D6208A9-421E-6DBF-381B-B9E33C3408C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9398B42-207F-6625-3E8F-A28FF3395630}"/>
              </a:ext>
            </a:extLst>
          </p:cNvPr>
          <p:cNvSpPr>
            <a:spLocks noGrp="1"/>
          </p:cNvSpPr>
          <p:nvPr>
            <p:ph type="sldNum" sz="quarter" idx="12"/>
          </p:nvPr>
        </p:nvSpPr>
        <p:spPr/>
        <p:txBody>
          <a:bodyPr/>
          <a:lstStyle/>
          <a:p>
            <a:fld id="{06BB2DBF-90BB-A748-998A-F24B2A4F3537}" type="slidenum">
              <a:rPr lang="it-IT" smtClean="0"/>
              <a:t>‹N›</a:t>
            </a:fld>
            <a:endParaRPr lang="it-IT"/>
          </a:p>
        </p:txBody>
      </p:sp>
    </p:spTree>
    <p:extLst>
      <p:ext uri="{BB962C8B-B14F-4D97-AF65-F5344CB8AC3E}">
        <p14:creationId xmlns:p14="http://schemas.microsoft.com/office/powerpoint/2010/main" val="1656942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0FBF100-BC36-9769-EA88-FC21028B151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6FD4B96-5A0C-6146-0DE6-AA36A6B8F68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B8C630E-E81B-79F0-CBC4-5012D94FE905}"/>
              </a:ext>
            </a:extLst>
          </p:cNvPr>
          <p:cNvSpPr>
            <a:spLocks noGrp="1"/>
          </p:cNvSpPr>
          <p:nvPr>
            <p:ph type="dt" sz="half" idx="10"/>
          </p:nvPr>
        </p:nvSpPr>
        <p:spPr/>
        <p:txBody>
          <a:bodyPr/>
          <a:lstStyle/>
          <a:p>
            <a:fld id="{B0783953-51E0-FE42-AE56-25A2A2FF937E}" type="datetimeFigureOut">
              <a:rPr lang="it-IT" smtClean="0"/>
              <a:t>30/04/24</a:t>
            </a:fld>
            <a:endParaRPr lang="it-IT"/>
          </a:p>
        </p:txBody>
      </p:sp>
      <p:sp>
        <p:nvSpPr>
          <p:cNvPr id="5" name="Segnaposto piè di pagina 4">
            <a:extLst>
              <a:ext uri="{FF2B5EF4-FFF2-40B4-BE49-F238E27FC236}">
                <a16:creationId xmlns:a16="http://schemas.microsoft.com/office/drawing/2014/main" id="{B19AFD30-0835-6CCD-8534-757D261FCC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47AD9F-E888-03F7-196F-855E4DC41F96}"/>
              </a:ext>
            </a:extLst>
          </p:cNvPr>
          <p:cNvSpPr>
            <a:spLocks noGrp="1"/>
          </p:cNvSpPr>
          <p:nvPr>
            <p:ph type="sldNum" sz="quarter" idx="12"/>
          </p:nvPr>
        </p:nvSpPr>
        <p:spPr/>
        <p:txBody>
          <a:bodyPr/>
          <a:lstStyle/>
          <a:p>
            <a:fld id="{06BB2DBF-90BB-A748-998A-F24B2A4F3537}" type="slidenum">
              <a:rPr lang="it-IT" smtClean="0"/>
              <a:t>‹N›</a:t>
            </a:fld>
            <a:endParaRPr lang="it-IT"/>
          </a:p>
        </p:txBody>
      </p:sp>
    </p:spTree>
    <p:extLst>
      <p:ext uri="{BB962C8B-B14F-4D97-AF65-F5344CB8AC3E}">
        <p14:creationId xmlns:p14="http://schemas.microsoft.com/office/powerpoint/2010/main" val="315055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6EB3EF-C42E-E72E-B7A4-CE613E453BE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B440E0-02F9-3245-5235-920414F26A7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DDF078-6249-74D4-3CF9-075BA059D56B}"/>
              </a:ext>
            </a:extLst>
          </p:cNvPr>
          <p:cNvSpPr>
            <a:spLocks noGrp="1"/>
          </p:cNvSpPr>
          <p:nvPr>
            <p:ph type="dt" sz="half" idx="10"/>
          </p:nvPr>
        </p:nvSpPr>
        <p:spPr/>
        <p:txBody>
          <a:bodyPr/>
          <a:lstStyle/>
          <a:p>
            <a:fld id="{B0783953-51E0-FE42-AE56-25A2A2FF937E}" type="datetimeFigureOut">
              <a:rPr lang="it-IT" smtClean="0"/>
              <a:t>30/04/24</a:t>
            </a:fld>
            <a:endParaRPr lang="it-IT"/>
          </a:p>
        </p:txBody>
      </p:sp>
      <p:sp>
        <p:nvSpPr>
          <p:cNvPr id="5" name="Segnaposto piè di pagina 4">
            <a:extLst>
              <a:ext uri="{FF2B5EF4-FFF2-40B4-BE49-F238E27FC236}">
                <a16:creationId xmlns:a16="http://schemas.microsoft.com/office/drawing/2014/main" id="{6B4D1121-B7A5-EEDB-27BA-6713B948E1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EAB9A3E-E076-CAA7-FC10-793E8F0561A1}"/>
              </a:ext>
            </a:extLst>
          </p:cNvPr>
          <p:cNvSpPr>
            <a:spLocks noGrp="1"/>
          </p:cNvSpPr>
          <p:nvPr>
            <p:ph type="sldNum" sz="quarter" idx="12"/>
          </p:nvPr>
        </p:nvSpPr>
        <p:spPr/>
        <p:txBody>
          <a:bodyPr/>
          <a:lstStyle/>
          <a:p>
            <a:fld id="{06BB2DBF-90BB-A748-998A-F24B2A4F3537}" type="slidenum">
              <a:rPr lang="it-IT" smtClean="0"/>
              <a:t>‹N›</a:t>
            </a:fld>
            <a:endParaRPr lang="it-IT"/>
          </a:p>
        </p:txBody>
      </p:sp>
    </p:spTree>
    <p:extLst>
      <p:ext uri="{BB962C8B-B14F-4D97-AF65-F5344CB8AC3E}">
        <p14:creationId xmlns:p14="http://schemas.microsoft.com/office/powerpoint/2010/main" val="35076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A0E4C8-8045-7FC1-8FEA-9476570D857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93E5FDA-CFB9-56E7-B571-FA27B1BCAB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F58F230-2DCA-F8B7-9255-7D85349DFB9A}"/>
              </a:ext>
            </a:extLst>
          </p:cNvPr>
          <p:cNvSpPr>
            <a:spLocks noGrp="1"/>
          </p:cNvSpPr>
          <p:nvPr>
            <p:ph type="dt" sz="half" idx="10"/>
          </p:nvPr>
        </p:nvSpPr>
        <p:spPr/>
        <p:txBody>
          <a:bodyPr/>
          <a:lstStyle/>
          <a:p>
            <a:fld id="{B0783953-51E0-FE42-AE56-25A2A2FF937E}" type="datetimeFigureOut">
              <a:rPr lang="it-IT" smtClean="0"/>
              <a:t>30/04/24</a:t>
            </a:fld>
            <a:endParaRPr lang="it-IT"/>
          </a:p>
        </p:txBody>
      </p:sp>
      <p:sp>
        <p:nvSpPr>
          <p:cNvPr id="5" name="Segnaposto piè di pagina 4">
            <a:extLst>
              <a:ext uri="{FF2B5EF4-FFF2-40B4-BE49-F238E27FC236}">
                <a16:creationId xmlns:a16="http://schemas.microsoft.com/office/drawing/2014/main" id="{FE0A2BC2-7400-DE86-28FF-782CC68D0A9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56D1B02-D5E9-CEAE-45E6-3D77FBBA3C5E}"/>
              </a:ext>
            </a:extLst>
          </p:cNvPr>
          <p:cNvSpPr>
            <a:spLocks noGrp="1"/>
          </p:cNvSpPr>
          <p:nvPr>
            <p:ph type="sldNum" sz="quarter" idx="12"/>
          </p:nvPr>
        </p:nvSpPr>
        <p:spPr/>
        <p:txBody>
          <a:bodyPr/>
          <a:lstStyle/>
          <a:p>
            <a:fld id="{06BB2DBF-90BB-A748-998A-F24B2A4F3537}" type="slidenum">
              <a:rPr lang="it-IT" smtClean="0"/>
              <a:t>‹N›</a:t>
            </a:fld>
            <a:endParaRPr lang="it-IT"/>
          </a:p>
        </p:txBody>
      </p:sp>
    </p:spTree>
    <p:extLst>
      <p:ext uri="{BB962C8B-B14F-4D97-AF65-F5344CB8AC3E}">
        <p14:creationId xmlns:p14="http://schemas.microsoft.com/office/powerpoint/2010/main" val="2492523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2318F7-5C61-09CA-3FAD-8048A9E86D0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A22AF6-7497-2A8C-EE76-3AE452276E6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AEF735A-D611-009A-7E96-BD9E1CA53F8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F15DF3B-59FD-EF92-62D2-1C2640BB1C25}"/>
              </a:ext>
            </a:extLst>
          </p:cNvPr>
          <p:cNvSpPr>
            <a:spLocks noGrp="1"/>
          </p:cNvSpPr>
          <p:nvPr>
            <p:ph type="dt" sz="half" idx="10"/>
          </p:nvPr>
        </p:nvSpPr>
        <p:spPr/>
        <p:txBody>
          <a:bodyPr/>
          <a:lstStyle/>
          <a:p>
            <a:fld id="{B0783953-51E0-FE42-AE56-25A2A2FF937E}" type="datetimeFigureOut">
              <a:rPr lang="it-IT" smtClean="0"/>
              <a:t>30/04/24</a:t>
            </a:fld>
            <a:endParaRPr lang="it-IT"/>
          </a:p>
        </p:txBody>
      </p:sp>
      <p:sp>
        <p:nvSpPr>
          <p:cNvPr id="6" name="Segnaposto piè di pagina 5">
            <a:extLst>
              <a:ext uri="{FF2B5EF4-FFF2-40B4-BE49-F238E27FC236}">
                <a16:creationId xmlns:a16="http://schemas.microsoft.com/office/drawing/2014/main" id="{A489A0F0-2CEC-FAD8-3CA5-EB84BD16F0E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747E0A7-2356-EE76-D86A-2AAFC3B5A068}"/>
              </a:ext>
            </a:extLst>
          </p:cNvPr>
          <p:cNvSpPr>
            <a:spLocks noGrp="1"/>
          </p:cNvSpPr>
          <p:nvPr>
            <p:ph type="sldNum" sz="quarter" idx="12"/>
          </p:nvPr>
        </p:nvSpPr>
        <p:spPr/>
        <p:txBody>
          <a:bodyPr/>
          <a:lstStyle/>
          <a:p>
            <a:fld id="{06BB2DBF-90BB-A748-998A-F24B2A4F3537}" type="slidenum">
              <a:rPr lang="it-IT" smtClean="0"/>
              <a:t>‹N›</a:t>
            </a:fld>
            <a:endParaRPr lang="it-IT"/>
          </a:p>
        </p:txBody>
      </p:sp>
    </p:spTree>
    <p:extLst>
      <p:ext uri="{BB962C8B-B14F-4D97-AF65-F5344CB8AC3E}">
        <p14:creationId xmlns:p14="http://schemas.microsoft.com/office/powerpoint/2010/main" val="8183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144D2C-70CB-8D37-5531-F3927191683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615F164-30E5-0AFB-355C-3C7CD432F0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6736846-C3F1-E4A4-3610-857067EF8B4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C46367C-7EAA-B319-F626-C3D88E50B9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AE089A2-C5DD-2B8F-9B7B-141786594E1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367DBD9-6242-FCC8-C60B-036BB9FF69C4}"/>
              </a:ext>
            </a:extLst>
          </p:cNvPr>
          <p:cNvSpPr>
            <a:spLocks noGrp="1"/>
          </p:cNvSpPr>
          <p:nvPr>
            <p:ph type="dt" sz="half" idx="10"/>
          </p:nvPr>
        </p:nvSpPr>
        <p:spPr/>
        <p:txBody>
          <a:bodyPr/>
          <a:lstStyle/>
          <a:p>
            <a:fld id="{B0783953-51E0-FE42-AE56-25A2A2FF937E}" type="datetimeFigureOut">
              <a:rPr lang="it-IT" smtClean="0"/>
              <a:t>30/04/24</a:t>
            </a:fld>
            <a:endParaRPr lang="it-IT"/>
          </a:p>
        </p:txBody>
      </p:sp>
      <p:sp>
        <p:nvSpPr>
          <p:cNvPr id="8" name="Segnaposto piè di pagina 7">
            <a:extLst>
              <a:ext uri="{FF2B5EF4-FFF2-40B4-BE49-F238E27FC236}">
                <a16:creationId xmlns:a16="http://schemas.microsoft.com/office/drawing/2014/main" id="{45EC3B6B-6A5F-BB44-6534-E408FFC71F4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494C132-CB3D-774A-8053-A53878EDAD95}"/>
              </a:ext>
            </a:extLst>
          </p:cNvPr>
          <p:cNvSpPr>
            <a:spLocks noGrp="1"/>
          </p:cNvSpPr>
          <p:nvPr>
            <p:ph type="sldNum" sz="quarter" idx="12"/>
          </p:nvPr>
        </p:nvSpPr>
        <p:spPr/>
        <p:txBody>
          <a:bodyPr/>
          <a:lstStyle/>
          <a:p>
            <a:fld id="{06BB2DBF-90BB-A748-998A-F24B2A4F3537}" type="slidenum">
              <a:rPr lang="it-IT" smtClean="0"/>
              <a:t>‹N›</a:t>
            </a:fld>
            <a:endParaRPr lang="it-IT"/>
          </a:p>
        </p:txBody>
      </p:sp>
    </p:spTree>
    <p:extLst>
      <p:ext uri="{BB962C8B-B14F-4D97-AF65-F5344CB8AC3E}">
        <p14:creationId xmlns:p14="http://schemas.microsoft.com/office/powerpoint/2010/main" val="3201640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08A584-8E0C-B84A-22BF-1B8471A1F36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A9A1346-E51E-1DC4-ABEC-F60A849C713E}"/>
              </a:ext>
            </a:extLst>
          </p:cNvPr>
          <p:cNvSpPr>
            <a:spLocks noGrp="1"/>
          </p:cNvSpPr>
          <p:nvPr>
            <p:ph type="dt" sz="half" idx="10"/>
          </p:nvPr>
        </p:nvSpPr>
        <p:spPr/>
        <p:txBody>
          <a:bodyPr/>
          <a:lstStyle/>
          <a:p>
            <a:fld id="{B0783953-51E0-FE42-AE56-25A2A2FF937E}" type="datetimeFigureOut">
              <a:rPr lang="it-IT" smtClean="0"/>
              <a:t>30/04/24</a:t>
            </a:fld>
            <a:endParaRPr lang="it-IT"/>
          </a:p>
        </p:txBody>
      </p:sp>
      <p:sp>
        <p:nvSpPr>
          <p:cNvPr id="4" name="Segnaposto piè di pagina 3">
            <a:extLst>
              <a:ext uri="{FF2B5EF4-FFF2-40B4-BE49-F238E27FC236}">
                <a16:creationId xmlns:a16="http://schemas.microsoft.com/office/drawing/2014/main" id="{B70981FC-FE5E-C162-D515-B17E1A29FAC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CB45596-C7D8-DDA4-D71C-D112F97FB8A7}"/>
              </a:ext>
            </a:extLst>
          </p:cNvPr>
          <p:cNvSpPr>
            <a:spLocks noGrp="1"/>
          </p:cNvSpPr>
          <p:nvPr>
            <p:ph type="sldNum" sz="quarter" idx="12"/>
          </p:nvPr>
        </p:nvSpPr>
        <p:spPr/>
        <p:txBody>
          <a:bodyPr/>
          <a:lstStyle/>
          <a:p>
            <a:fld id="{06BB2DBF-90BB-A748-998A-F24B2A4F3537}" type="slidenum">
              <a:rPr lang="it-IT" smtClean="0"/>
              <a:t>‹N›</a:t>
            </a:fld>
            <a:endParaRPr lang="it-IT"/>
          </a:p>
        </p:txBody>
      </p:sp>
    </p:spTree>
    <p:extLst>
      <p:ext uri="{BB962C8B-B14F-4D97-AF65-F5344CB8AC3E}">
        <p14:creationId xmlns:p14="http://schemas.microsoft.com/office/powerpoint/2010/main" val="302254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4C76EFF-520C-D8DD-56D7-45BB5DCA3AA7}"/>
              </a:ext>
            </a:extLst>
          </p:cNvPr>
          <p:cNvSpPr>
            <a:spLocks noGrp="1"/>
          </p:cNvSpPr>
          <p:nvPr>
            <p:ph type="dt" sz="half" idx="10"/>
          </p:nvPr>
        </p:nvSpPr>
        <p:spPr/>
        <p:txBody>
          <a:bodyPr/>
          <a:lstStyle/>
          <a:p>
            <a:fld id="{B0783953-51E0-FE42-AE56-25A2A2FF937E}" type="datetimeFigureOut">
              <a:rPr lang="it-IT" smtClean="0"/>
              <a:t>30/04/24</a:t>
            </a:fld>
            <a:endParaRPr lang="it-IT"/>
          </a:p>
        </p:txBody>
      </p:sp>
      <p:sp>
        <p:nvSpPr>
          <p:cNvPr id="3" name="Segnaposto piè di pagina 2">
            <a:extLst>
              <a:ext uri="{FF2B5EF4-FFF2-40B4-BE49-F238E27FC236}">
                <a16:creationId xmlns:a16="http://schemas.microsoft.com/office/drawing/2014/main" id="{754C2BC6-7412-5A1A-6825-EA300E2F4C4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9FDD4FB-8018-419E-5F78-E9AF7B1D8C74}"/>
              </a:ext>
            </a:extLst>
          </p:cNvPr>
          <p:cNvSpPr>
            <a:spLocks noGrp="1"/>
          </p:cNvSpPr>
          <p:nvPr>
            <p:ph type="sldNum" sz="quarter" idx="12"/>
          </p:nvPr>
        </p:nvSpPr>
        <p:spPr/>
        <p:txBody>
          <a:bodyPr/>
          <a:lstStyle/>
          <a:p>
            <a:fld id="{06BB2DBF-90BB-A748-998A-F24B2A4F3537}" type="slidenum">
              <a:rPr lang="it-IT" smtClean="0"/>
              <a:t>‹N›</a:t>
            </a:fld>
            <a:endParaRPr lang="it-IT"/>
          </a:p>
        </p:txBody>
      </p:sp>
    </p:spTree>
    <p:extLst>
      <p:ext uri="{BB962C8B-B14F-4D97-AF65-F5344CB8AC3E}">
        <p14:creationId xmlns:p14="http://schemas.microsoft.com/office/powerpoint/2010/main" val="3310177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5B9329-E80B-9247-5C9B-73471E27147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8DC5DEE-0DFD-941C-2A88-5C03C2D602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541EDC-2DE3-E74E-F6A0-7235D2799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1169BC9-BCE7-96A7-62F8-7FB8886B43CF}"/>
              </a:ext>
            </a:extLst>
          </p:cNvPr>
          <p:cNvSpPr>
            <a:spLocks noGrp="1"/>
          </p:cNvSpPr>
          <p:nvPr>
            <p:ph type="dt" sz="half" idx="10"/>
          </p:nvPr>
        </p:nvSpPr>
        <p:spPr/>
        <p:txBody>
          <a:bodyPr/>
          <a:lstStyle/>
          <a:p>
            <a:fld id="{B0783953-51E0-FE42-AE56-25A2A2FF937E}" type="datetimeFigureOut">
              <a:rPr lang="it-IT" smtClean="0"/>
              <a:t>30/04/24</a:t>
            </a:fld>
            <a:endParaRPr lang="it-IT"/>
          </a:p>
        </p:txBody>
      </p:sp>
      <p:sp>
        <p:nvSpPr>
          <p:cNvPr id="6" name="Segnaposto piè di pagina 5">
            <a:extLst>
              <a:ext uri="{FF2B5EF4-FFF2-40B4-BE49-F238E27FC236}">
                <a16:creationId xmlns:a16="http://schemas.microsoft.com/office/drawing/2014/main" id="{FED18158-E14C-7B4F-33B1-00B84A980B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1FAF60A-08C5-69E9-1C4A-5748F3684260}"/>
              </a:ext>
            </a:extLst>
          </p:cNvPr>
          <p:cNvSpPr>
            <a:spLocks noGrp="1"/>
          </p:cNvSpPr>
          <p:nvPr>
            <p:ph type="sldNum" sz="quarter" idx="12"/>
          </p:nvPr>
        </p:nvSpPr>
        <p:spPr/>
        <p:txBody>
          <a:bodyPr/>
          <a:lstStyle/>
          <a:p>
            <a:fld id="{06BB2DBF-90BB-A748-998A-F24B2A4F3537}" type="slidenum">
              <a:rPr lang="it-IT" smtClean="0"/>
              <a:t>‹N›</a:t>
            </a:fld>
            <a:endParaRPr lang="it-IT"/>
          </a:p>
        </p:txBody>
      </p:sp>
    </p:spTree>
    <p:extLst>
      <p:ext uri="{BB962C8B-B14F-4D97-AF65-F5344CB8AC3E}">
        <p14:creationId xmlns:p14="http://schemas.microsoft.com/office/powerpoint/2010/main" val="326347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FF892E-2D22-F299-4E3D-5A679D8B159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9D08A85-C9A2-6F43-7FB6-D780D2FA60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96C691C-A700-6155-F9FD-440BCF4D9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76EFE6-48FD-4E5D-8972-1EF37D103B4F}"/>
              </a:ext>
            </a:extLst>
          </p:cNvPr>
          <p:cNvSpPr>
            <a:spLocks noGrp="1"/>
          </p:cNvSpPr>
          <p:nvPr>
            <p:ph type="dt" sz="half" idx="10"/>
          </p:nvPr>
        </p:nvSpPr>
        <p:spPr/>
        <p:txBody>
          <a:bodyPr/>
          <a:lstStyle/>
          <a:p>
            <a:fld id="{B0783953-51E0-FE42-AE56-25A2A2FF937E}" type="datetimeFigureOut">
              <a:rPr lang="it-IT" smtClean="0"/>
              <a:t>30/04/24</a:t>
            </a:fld>
            <a:endParaRPr lang="it-IT"/>
          </a:p>
        </p:txBody>
      </p:sp>
      <p:sp>
        <p:nvSpPr>
          <p:cNvPr id="6" name="Segnaposto piè di pagina 5">
            <a:extLst>
              <a:ext uri="{FF2B5EF4-FFF2-40B4-BE49-F238E27FC236}">
                <a16:creationId xmlns:a16="http://schemas.microsoft.com/office/drawing/2014/main" id="{3AB5B276-9AB1-3581-5255-6AFD847C0E6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595DA0-CC49-8DFF-7FA5-FBFAC3D4A9C1}"/>
              </a:ext>
            </a:extLst>
          </p:cNvPr>
          <p:cNvSpPr>
            <a:spLocks noGrp="1"/>
          </p:cNvSpPr>
          <p:nvPr>
            <p:ph type="sldNum" sz="quarter" idx="12"/>
          </p:nvPr>
        </p:nvSpPr>
        <p:spPr/>
        <p:txBody>
          <a:bodyPr/>
          <a:lstStyle/>
          <a:p>
            <a:fld id="{06BB2DBF-90BB-A748-998A-F24B2A4F3537}" type="slidenum">
              <a:rPr lang="it-IT" smtClean="0"/>
              <a:t>‹N›</a:t>
            </a:fld>
            <a:endParaRPr lang="it-IT"/>
          </a:p>
        </p:txBody>
      </p:sp>
    </p:spTree>
    <p:extLst>
      <p:ext uri="{BB962C8B-B14F-4D97-AF65-F5344CB8AC3E}">
        <p14:creationId xmlns:p14="http://schemas.microsoft.com/office/powerpoint/2010/main" val="328616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792E81A-BCB6-1B7B-B61A-209E780FC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7481D7A-2859-A1B0-74D3-7DF414D18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4904DEC-5222-546B-777D-FCC125C35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783953-51E0-FE42-AE56-25A2A2FF937E}" type="datetimeFigureOut">
              <a:rPr lang="it-IT" smtClean="0"/>
              <a:t>30/04/24</a:t>
            </a:fld>
            <a:endParaRPr lang="it-IT"/>
          </a:p>
        </p:txBody>
      </p:sp>
      <p:sp>
        <p:nvSpPr>
          <p:cNvPr id="5" name="Segnaposto piè di pagina 4">
            <a:extLst>
              <a:ext uri="{FF2B5EF4-FFF2-40B4-BE49-F238E27FC236}">
                <a16:creationId xmlns:a16="http://schemas.microsoft.com/office/drawing/2014/main" id="{3B12840B-42FB-6A3D-13B7-91CB60A59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6EF5FE6F-CE98-1A2A-028B-871F41E53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BB2DBF-90BB-A748-998A-F24B2A4F3537}" type="slidenum">
              <a:rPr lang="it-IT" smtClean="0"/>
              <a:t>‹N›</a:t>
            </a:fld>
            <a:endParaRPr lang="it-IT"/>
          </a:p>
        </p:txBody>
      </p:sp>
    </p:spTree>
    <p:extLst>
      <p:ext uri="{BB962C8B-B14F-4D97-AF65-F5344CB8AC3E}">
        <p14:creationId xmlns:p14="http://schemas.microsoft.com/office/powerpoint/2010/main" val="3321802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34CB9EC-B6A0-1F83-AD83-8319BFAA1265}"/>
              </a:ext>
            </a:extLst>
          </p:cNvPr>
          <p:cNvSpPr>
            <a:spLocks noGrp="1"/>
          </p:cNvSpPr>
          <p:nvPr>
            <p:ph type="ctrTitle"/>
          </p:nvPr>
        </p:nvSpPr>
        <p:spPr>
          <a:xfrm>
            <a:off x="640080" y="320040"/>
            <a:ext cx="6692827" cy="3892669"/>
          </a:xfrm>
        </p:spPr>
        <p:txBody>
          <a:bodyPr>
            <a:normAutofit/>
          </a:bodyPr>
          <a:lstStyle/>
          <a:p>
            <a:pPr algn="l"/>
            <a:r>
              <a:rPr lang="it-IT" sz="6600">
                <a:latin typeface="Times New Roman" panose="02020603050405020304" pitchFamily="18" charset="0"/>
                <a:cs typeface="Times New Roman" panose="02020603050405020304" pitchFamily="18" charset="0"/>
              </a:rPr>
              <a:t>Leggere l’</a:t>
            </a:r>
            <a:r>
              <a:rPr lang="it-IT" sz="6600" i="1">
                <a:latin typeface="Times New Roman" panose="02020603050405020304" pitchFamily="18" charset="0"/>
                <a:cs typeface="Times New Roman" panose="02020603050405020304" pitchFamily="18" charset="0"/>
              </a:rPr>
              <a:t>Inferno:</a:t>
            </a:r>
            <a:br>
              <a:rPr lang="it-IT" sz="6600" i="1">
                <a:latin typeface="Times New Roman" panose="02020603050405020304" pitchFamily="18" charset="0"/>
                <a:cs typeface="Times New Roman" panose="02020603050405020304" pitchFamily="18" charset="0"/>
              </a:rPr>
            </a:br>
            <a:r>
              <a:rPr lang="it-IT" sz="6600">
                <a:latin typeface="Times New Roman" panose="02020603050405020304" pitchFamily="18" charset="0"/>
                <a:cs typeface="Times New Roman" panose="02020603050405020304" pitchFamily="18" charset="0"/>
              </a:rPr>
              <a:t>Lettura del V Canto</a:t>
            </a:r>
          </a:p>
        </p:txBody>
      </p:sp>
      <p:sp>
        <p:nvSpPr>
          <p:cNvPr id="3" name="Sottotitolo 2">
            <a:extLst>
              <a:ext uri="{FF2B5EF4-FFF2-40B4-BE49-F238E27FC236}">
                <a16:creationId xmlns:a16="http://schemas.microsoft.com/office/drawing/2014/main" id="{BF3004D3-D9D9-14FB-ADB3-9A581CF7C988}"/>
              </a:ext>
            </a:extLst>
          </p:cNvPr>
          <p:cNvSpPr>
            <a:spLocks noGrp="1"/>
          </p:cNvSpPr>
          <p:nvPr>
            <p:ph type="subTitle" idx="1"/>
          </p:nvPr>
        </p:nvSpPr>
        <p:spPr>
          <a:xfrm>
            <a:off x="640080" y="4631161"/>
            <a:ext cx="6692827" cy="1569486"/>
          </a:xfrm>
        </p:spPr>
        <p:txBody>
          <a:bodyPr>
            <a:normAutofit/>
          </a:bodyPr>
          <a:lstStyle/>
          <a:p>
            <a:pPr algn="l"/>
            <a:r>
              <a:rPr lang="it-IT" dirty="0"/>
              <a:t>Lezione simulata- Classe di concorso A12</a:t>
            </a:r>
          </a:p>
          <a:p>
            <a:pPr algn="l"/>
            <a:r>
              <a:rPr lang="it-IT" dirty="0"/>
              <a:t>Mario Rossi</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Dante Alighieri - Wikipedia">
            <a:extLst>
              <a:ext uri="{FF2B5EF4-FFF2-40B4-BE49-F238E27FC236}">
                <a16:creationId xmlns:a16="http://schemas.microsoft.com/office/drawing/2014/main" id="{C9B9DB22-789A-FB2C-6B77-F011049C4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8828" y="320040"/>
            <a:ext cx="3932800" cy="5981446"/>
          </a:xfrm>
          <a:prstGeom prst="rect">
            <a:avLst/>
          </a:prstGeom>
        </p:spPr>
      </p:pic>
    </p:spTree>
    <p:extLst>
      <p:ext uri="{BB962C8B-B14F-4D97-AF65-F5344CB8AC3E}">
        <p14:creationId xmlns:p14="http://schemas.microsoft.com/office/powerpoint/2010/main" val="3905122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e 9">
            <a:extLst>
              <a:ext uri="{FF2B5EF4-FFF2-40B4-BE49-F238E27FC236}">
                <a16:creationId xmlns:a16="http://schemas.microsoft.com/office/drawing/2014/main" id="{C30681AD-5D90-7A7F-7397-421BEC001FE7}"/>
              </a:ext>
            </a:extLst>
          </p:cNvPr>
          <p:cNvSpPr/>
          <p:nvPr/>
        </p:nvSpPr>
        <p:spPr>
          <a:xfrm>
            <a:off x="6702078" y="450388"/>
            <a:ext cx="1085577" cy="1184266"/>
          </a:xfrm>
          <a:prstGeom prst="ellipse">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212A8ED2-D16B-ED21-649E-634EBB4E08D4}"/>
              </a:ext>
            </a:extLst>
          </p:cNvPr>
          <p:cNvSpPr txBox="1"/>
          <p:nvPr/>
        </p:nvSpPr>
        <p:spPr>
          <a:xfrm>
            <a:off x="503976" y="355600"/>
            <a:ext cx="5592024" cy="1754326"/>
          </a:xfrm>
          <a:prstGeom prst="rect">
            <a:avLst/>
          </a:prstGeom>
          <a:noFill/>
        </p:spPr>
        <p:txBody>
          <a:bodyPr wrap="square" rtlCol="0">
            <a:spAutoFit/>
          </a:bodyPr>
          <a:lstStyle/>
          <a:p>
            <a:pPr algn="l"/>
            <a:r>
              <a:rPr lang="it-IT" dirty="0"/>
              <a:t>Intanto cresce anche l’amore per la poesia. E proprio mentre lui cresce, a Firenze si sta sviluppando un linguaggio poetico nuovo, che sarà definito dallo stesso poeta &lt;&lt;dolce stil novo&gt;&gt;. Cosa c’è di nuovo e di dolce? Il modo in cui i poeti parlano dell’amore e della donna.</a:t>
            </a:r>
          </a:p>
        </p:txBody>
      </p:sp>
      <p:sp>
        <p:nvSpPr>
          <p:cNvPr id="5" name="CasellaDiTesto 4">
            <a:extLst>
              <a:ext uri="{FF2B5EF4-FFF2-40B4-BE49-F238E27FC236}">
                <a16:creationId xmlns:a16="http://schemas.microsoft.com/office/drawing/2014/main" id="{224A164E-209B-65A9-BEDB-242EFD2B8971}"/>
              </a:ext>
            </a:extLst>
          </p:cNvPr>
          <p:cNvSpPr txBox="1"/>
          <p:nvPr/>
        </p:nvSpPr>
        <p:spPr>
          <a:xfrm>
            <a:off x="390808" y="2407684"/>
            <a:ext cx="5705192" cy="1754326"/>
          </a:xfrm>
          <a:prstGeom prst="rect">
            <a:avLst/>
          </a:prstGeom>
          <a:noFill/>
        </p:spPr>
        <p:txBody>
          <a:bodyPr wrap="square" rtlCol="0">
            <a:spAutoFit/>
          </a:bodyPr>
          <a:lstStyle/>
          <a:p>
            <a:pPr algn="l"/>
            <a:r>
              <a:rPr lang="it-IT" dirty="0"/>
              <a:t>La donna non sarà più solo l’oggetto del desiderio, ma diventa fonte di salvezza. La bellezza, la gentilezza e la nobiltà d’animo sono segno di una Bellezza e di un Amore più grande: quello di Dio. Capisce subito che questo nuovo stile potrebbe descrivere alla perfezione la sua esperienza con Beatrice.</a:t>
            </a:r>
          </a:p>
        </p:txBody>
      </p:sp>
      <p:sp>
        <p:nvSpPr>
          <p:cNvPr id="6" name="CasellaDiTesto 5">
            <a:extLst>
              <a:ext uri="{FF2B5EF4-FFF2-40B4-BE49-F238E27FC236}">
                <a16:creationId xmlns:a16="http://schemas.microsoft.com/office/drawing/2014/main" id="{178FAE5D-85B5-1EEF-B607-96E6B2BF039B}"/>
              </a:ext>
            </a:extLst>
          </p:cNvPr>
          <p:cNvSpPr txBox="1"/>
          <p:nvPr/>
        </p:nvSpPr>
        <p:spPr>
          <a:xfrm>
            <a:off x="296501" y="4389206"/>
            <a:ext cx="5893806" cy="2031325"/>
          </a:xfrm>
          <a:prstGeom prst="rect">
            <a:avLst/>
          </a:prstGeom>
          <a:noFill/>
        </p:spPr>
        <p:txBody>
          <a:bodyPr wrap="square" rtlCol="0">
            <a:spAutoFit/>
          </a:bodyPr>
          <a:lstStyle/>
          <a:p>
            <a:pPr algn="l"/>
            <a:r>
              <a:rPr lang="it-IT" dirty="0"/>
              <a:t>Nel frattempo ha cominciato a partecipare anche alla vita pubblica della città, la quale era difesa fra sostenitori del Papa (i guelfi), e i sostenitori dell’Imperatore (i ghibellini). Nel 1289 Firenze e Arezzo si scontreranno nella piana di </a:t>
            </a:r>
            <a:r>
              <a:rPr lang="it-IT" dirty="0" err="1"/>
              <a:t>Campaldino</a:t>
            </a:r>
            <a:r>
              <a:rPr lang="it-IT" dirty="0"/>
              <a:t>. In campo c’è anche Dante, il quale parteciperà come guelfo bianco, e la battaglia si conclude con la vittoria di Firenze</a:t>
            </a:r>
          </a:p>
        </p:txBody>
      </p:sp>
      <p:sp>
        <p:nvSpPr>
          <p:cNvPr id="7" name="CasellaDiTesto 6">
            <a:extLst>
              <a:ext uri="{FF2B5EF4-FFF2-40B4-BE49-F238E27FC236}">
                <a16:creationId xmlns:a16="http://schemas.microsoft.com/office/drawing/2014/main" id="{AC2F891A-F16F-FC68-DEB1-B4B3DA3EAF87}"/>
              </a:ext>
            </a:extLst>
          </p:cNvPr>
          <p:cNvSpPr txBox="1"/>
          <p:nvPr/>
        </p:nvSpPr>
        <p:spPr>
          <a:xfrm>
            <a:off x="7670547" y="1921489"/>
            <a:ext cx="1828800" cy="1585326"/>
          </a:xfrm>
          <a:prstGeom prst="rect">
            <a:avLst/>
          </a:prstGeom>
          <a:noFill/>
        </p:spPr>
        <p:txBody>
          <a:bodyPr wrap="square" rtlCol="0">
            <a:spAutoFit/>
          </a:bodyPr>
          <a:lstStyle/>
          <a:p>
            <a:pPr algn="l"/>
            <a:endParaRPr lang="it-IT" dirty="0"/>
          </a:p>
        </p:txBody>
      </p:sp>
      <p:sp>
        <p:nvSpPr>
          <p:cNvPr id="8" name="CasellaDiTesto 7">
            <a:extLst>
              <a:ext uri="{FF2B5EF4-FFF2-40B4-BE49-F238E27FC236}">
                <a16:creationId xmlns:a16="http://schemas.microsoft.com/office/drawing/2014/main" id="{EA12A6EB-C00B-04B2-7947-1011E45474FA}"/>
              </a:ext>
            </a:extLst>
          </p:cNvPr>
          <p:cNvSpPr txBox="1"/>
          <p:nvPr/>
        </p:nvSpPr>
        <p:spPr>
          <a:xfrm>
            <a:off x="6702078" y="2407684"/>
            <a:ext cx="968469" cy="1676400"/>
          </a:xfrm>
          <a:prstGeom prst="rect">
            <a:avLst/>
          </a:prstGeom>
          <a:noFill/>
        </p:spPr>
        <p:txBody>
          <a:bodyPr wrap="square" rtlCol="0">
            <a:spAutoFit/>
          </a:bodyPr>
          <a:lstStyle/>
          <a:p>
            <a:pPr algn="l"/>
            <a:endParaRPr lang="it-IT" dirty="0"/>
          </a:p>
        </p:txBody>
      </p:sp>
      <p:sp>
        <p:nvSpPr>
          <p:cNvPr id="9" name="CasellaDiTesto 8">
            <a:extLst>
              <a:ext uri="{FF2B5EF4-FFF2-40B4-BE49-F238E27FC236}">
                <a16:creationId xmlns:a16="http://schemas.microsoft.com/office/drawing/2014/main" id="{CA38885B-AF28-CA8C-7A68-1D17018EC022}"/>
              </a:ext>
            </a:extLst>
          </p:cNvPr>
          <p:cNvSpPr txBox="1"/>
          <p:nvPr/>
        </p:nvSpPr>
        <p:spPr>
          <a:xfrm>
            <a:off x="7012915" y="796299"/>
            <a:ext cx="1828800" cy="492443"/>
          </a:xfrm>
          <a:prstGeom prst="rect">
            <a:avLst/>
          </a:prstGeom>
          <a:noFill/>
        </p:spPr>
        <p:txBody>
          <a:bodyPr wrap="square" rtlCol="0">
            <a:spAutoFit/>
          </a:bodyPr>
          <a:lstStyle/>
          <a:p>
            <a:pPr algn="l"/>
            <a:r>
              <a:rPr lang="it-IT" sz="2600" dirty="0"/>
              <a:t>1</a:t>
            </a:r>
          </a:p>
        </p:txBody>
      </p:sp>
      <p:sp>
        <p:nvSpPr>
          <p:cNvPr id="13" name="Ovale 12">
            <a:extLst>
              <a:ext uri="{FF2B5EF4-FFF2-40B4-BE49-F238E27FC236}">
                <a16:creationId xmlns:a16="http://schemas.microsoft.com/office/drawing/2014/main" id="{B3269797-6876-4E97-F492-4DE1F6F72DA5}"/>
              </a:ext>
            </a:extLst>
          </p:cNvPr>
          <p:cNvSpPr/>
          <p:nvPr/>
        </p:nvSpPr>
        <p:spPr>
          <a:xfrm>
            <a:off x="6702078" y="2348653"/>
            <a:ext cx="1332872" cy="1158162"/>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29BD7CDE-55C6-55D0-77E5-E4718DF9BB41}"/>
              </a:ext>
            </a:extLst>
          </p:cNvPr>
          <p:cNvSpPr txBox="1"/>
          <p:nvPr/>
        </p:nvSpPr>
        <p:spPr>
          <a:xfrm>
            <a:off x="7228438" y="2714152"/>
            <a:ext cx="1828800" cy="461665"/>
          </a:xfrm>
          <a:prstGeom prst="rect">
            <a:avLst/>
          </a:prstGeom>
          <a:noFill/>
        </p:spPr>
        <p:txBody>
          <a:bodyPr wrap="square" rtlCol="0">
            <a:spAutoFit/>
          </a:bodyPr>
          <a:lstStyle/>
          <a:p>
            <a:pPr algn="l"/>
            <a:r>
              <a:rPr lang="it-IT" sz="2400" dirty="0"/>
              <a:t>2</a:t>
            </a:r>
          </a:p>
        </p:txBody>
      </p:sp>
      <p:sp>
        <p:nvSpPr>
          <p:cNvPr id="15" name="Ovale 14">
            <a:extLst>
              <a:ext uri="{FF2B5EF4-FFF2-40B4-BE49-F238E27FC236}">
                <a16:creationId xmlns:a16="http://schemas.microsoft.com/office/drawing/2014/main" id="{7E5AB001-FF8C-C442-521A-2CBFD41C368A}"/>
              </a:ext>
            </a:extLst>
          </p:cNvPr>
          <p:cNvSpPr/>
          <p:nvPr/>
        </p:nvSpPr>
        <p:spPr>
          <a:xfrm>
            <a:off x="6589828" y="4491131"/>
            <a:ext cx="1197827" cy="1088813"/>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3C9747C1-3D07-AA6D-E2B0-76E033EDB809}"/>
              </a:ext>
            </a:extLst>
          </p:cNvPr>
          <p:cNvSpPr txBox="1"/>
          <p:nvPr/>
        </p:nvSpPr>
        <p:spPr>
          <a:xfrm>
            <a:off x="7032283" y="4804704"/>
            <a:ext cx="1828800" cy="461665"/>
          </a:xfrm>
          <a:prstGeom prst="rect">
            <a:avLst/>
          </a:prstGeom>
          <a:noFill/>
        </p:spPr>
        <p:txBody>
          <a:bodyPr wrap="square" rtlCol="0">
            <a:spAutoFit/>
          </a:bodyPr>
          <a:lstStyle/>
          <a:p>
            <a:pPr algn="l"/>
            <a:r>
              <a:rPr lang="it-IT" sz="2400" dirty="0"/>
              <a:t>3</a:t>
            </a:r>
          </a:p>
        </p:txBody>
      </p:sp>
    </p:spTree>
    <p:extLst>
      <p:ext uri="{BB962C8B-B14F-4D97-AF65-F5344CB8AC3E}">
        <p14:creationId xmlns:p14="http://schemas.microsoft.com/office/powerpoint/2010/main" val="54816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4726E4-C938-27C0-4654-52A0711ADE99}"/>
              </a:ext>
            </a:extLst>
          </p:cNvPr>
          <p:cNvSpPr>
            <a:spLocks noGrp="1"/>
          </p:cNvSpPr>
          <p:nvPr>
            <p:ph type="title"/>
          </p:nvPr>
        </p:nvSpPr>
        <p:spPr>
          <a:xfrm>
            <a:off x="0" y="-85977"/>
            <a:ext cx="10515600" cy="1325563"/>
          </a:xfrm>
        </p:spPr>
        <p:txBody>
          <a:bodyPr>
            <a:normAutofit/>
          </a:bodyPr>
          <a:lstStyle/>
          <a:p>
            <a:r>
              <a:rPr lang="it-IT" sz="2500" dirty="0">
                <a:latin typeface="Times New Roman" panose="02020603050405020304" pitchFamily="18" charset="0"/>
                <a:cs typeface="Times New Roman" panose="02020603050405020304" pitchFamily="18" charset="0"/>
              </a:rPr>
              <a:t>Fase 1: introduzione dell’argomento</a:t>
            </a:r>
          </a:p>
        </p:txBody>
      </p:sp>
      <p:sp>
        <p:nvSpPr>
          <p:cNvPr id="4" name="CasellaDiTesto 3">
            <a:extLst>
              <a:ext uri="{FF2B5EF4-FFF2-40B4-BE49-F238E27FC236}">
                <a16:creationId xmlns:a16="http://schemas.microsoft.com/office/drawing/2014/main" id="{F119EB03-D71D-E3F0-AD64-8E97581EE481}"/>
              </a:ext>
            </a:extLst>
          </p:cNvPr>
          <p:cNvSpPr txBox="1"/>
          <p:nvPr/>
        </p:nvSpPr>
        <p:spPr>
          <a:xfrm>
            <a:off x="0" y="695317"/>
            <a:ext cx="3957370" cy="646331"/>
          </a:xfrm>
          <a:prstGeom prst="rect">
            <a:avLst/>
          </a:prstGeom>
          <a:noFill/>
        </p:spPr>
        <p:txBody>
          <a:bodyPr wrap="square" rtlCol="0">
            <a:spAutoFit/>
          </a:bodyPr>
          <a:lstStyle/>
          <a:p>
            <a:pPr algn="l"/>
            <a:r>
              <a:rPr lang="it-IT" dirty="0"/>
              <a:t>-Esordi della Commedia e </a:t>
            </a:r>
            <a:r>
              <a:rPr lang="it-IT"/>
              <a:t>approfondimento sull’Inferno</a:t>
            </a:r>
          </a:p>
        </p:txBody>
      </p:sp>
      <p:sp>
        <p:nvSpPr>
          <p:cNvPr id="5" name="CasellaDiTesto 4">
            <a:extLst>
              <a:ext uri="{FF2B5EF4-FFF2-40B4-BE49-F238E27FC236}">
                <a16:creationId xmlns:a16="http://schemas.microsoft.com/office/drawing/2014/main" id="{5B774984-BC48-953F-27BA-3BF4C2E6B276}"/>
              </a:ext>
            </a:extLst>
          </p:cNvPr>
          <p:cNvSpPr txBox="1"/>
          <p:nvPr/>
        </p:nvSpPr>
        <p:spPr>
          <a:xfrm>
            <a:off x="5184115" y="2518372"/>
            <a:ext cx="1828800" cy="1828800"/>
          </a:xfrm>
          <a:prstGeom prst="rect">
            <a:avLst/>
          </a:prstGeom>
          <a:noFill/>
        </p:spPr>
        <p:txBody>
          <a:bodyPr wrap="square" rtlCol="0">
            <a:spAutoFit/>
          </a:bodyPr>
          <a:lstStyle/>
          <a:p>
            <a:pPr algn="l"/>
            <a:endParaRPr lang="it-IT" dirty="0"/>
          </a:p>
        </p:txBody>
      </p:sp>
      <p:sp>
        <p:nvSpPr>
          <p:cNvPr id="6" name="CasellaDiTesto 5">
            <a:extLst>
              <a:ext uri="{FF2B5EF4-FFF2-40B4-BE49-F238E27FC236}">
                <a16:creationId xmlns:a16="http://schemas.microsoft.com/office/drawing/2014/main" id="{54536AB9-500D-C470-C93A-B82F36D8CF29}"/>
              </a:ext>
            </a:extLst>
          </p:cNvPr>
          <p:cNvSpPr txBox="1"/>
          <p:nvPr/>
        </p:nvSpPr>
        <p:spPr>
          <a:xfrm>
            <a:off x="-10564" y="1522777"/>
            <a:ext cx="5654895" cy="1200329"/>
          </a:xfrm>
          <a:prstGeom prst="rect">
            <a:avLst/>
          </a:prstGeom>
          <a:noFill/>
        </p:spPr>
        <p:txBody>
          <a:bodyPr wrap="square" rtlCol="0">
            <a:spAutoFit/>
          </a:bodyPr>
          <a:lstStyle/>
          <a:p>
            <a:pPr algn="l"/>
            <a:r>
              <a:rPr lang="it-IT" dirty="0"/>
              <a:t>La Divina Commedia è sicuramente fra le opere più rappresentative della letteratura italiana. A rendere così sensazionale l’opera dantesca è sia la struttura che le tematiche trattate. </a:t>
            </a:r>
          </a:p>
        </p:txBody>
      </p:sp>
      <p:sp>
        <p:nvSpPr>
          <p:cNvPr id="7" name="CasellaDiTesto 6">
            <a:extLst>
              <a:ext uri="{FF2B5EF4-FFF2-40B4-BE49-F238E27FC236}">
                <a16:creationId xmlns:a16="http://schemas.microsoft.com/office/drawing/2014/main" id="{6945B43E-CCCC-93A2-51CA-2BA76D82CE2E}"/>
              </a:ext>
            </a:extLst>
          </p:cNvPr>
          <p:cNvSpPr txBox="1"/>
          <p:nvPr/>
        </p:nvSpPr>
        <p:spPr>
          <a:xfrm>
            <a:off x="6282102" y="1420410"/>
            <a:ext cx="5327964" cy="1200329"/>
          </a:xfrm>
          <a:prstGeom prst="rect">
            <a:avLst/>
          </a:prstGeom>
          <a:noFill/>
        </p:spPr>
        <p:txBody>
          <a:bodyPr wrap="square" rtlCol="0">
            <a:spAutoFit/>
          </a:bodyPr>
          <a:lstStyle/>
          <a:p>
            <a:pPr algn="l"/>
            <a:r>
              <a:rPr lang="it-IT" dirty="0"/>
              <a:t>Il titolo, in realtà, era all’origine </a:t>
            </a:r>
            <a:r>
              <a:rPr lang="it-IT" i="1" dirty="0" err="1"/>
              <a:t>Comedia</a:t>
            </a:r>
            <a:r>
              <a:rPr lang="it-IT" dirty="0"/>
              <a:t>, l’aggettivo “divina” viene aggiunto successivamente da Boccaccio nel </a:t>
            </a:r>
            <a:r>
              <a:rPr lang="it-IT" i="1" dirty="0" err="1"/>
              <a:t>Trattatello</a:t>
            </a:r>
            <a:r>
              <a:rPr lang="it-IT" i="1" dirty="0"/>
              <a:t> in laude di Dante</a:t>
            </a:r>
            <a:r>
              <a:rPr lang="it-IT" dirty="0"/>
              <a:t>, scritto fra il 1357 e il 1362, e stampato nel 1477.</a:t>
            </a:r>
          </a:p>
        </p:txBody>
      </p:sp>
      <p:sp>
        <p:nvSpPr>
          <p:cNvPr id="8" name="CasellaDiTesto 7">
            <a:extLst>
              <a:ext uri="{FF2B5EF4-FFF2-40B4-BE49-F238E27FC236}">
                <a16:creationId xmlns:a16="http://schemas.microsoft.com/office/drawing/2014/main" id="{22A96C86-38E4-C13B-4C70-F2DDDD9C25EF}"/>
              </a:ext>
            </a:extLst>
          </p:cNvPr>
          <p:cNvSpPr txBox="1"/>
          <p:nvPr/>
        </p:nvSpPr>
        <p:spPr>
          <a:xfrm>
            <a:off x="-17600" y="4199536"/>
            <a:ext cx="5327963" cy="646331"/>
          </a:xfrm>
          <a:prstGeom prst="rect">
            <a:avLst/>
          </a:prstGeom>
          <a:noFill/>
        </p:spPr>
        <p:txBody>
          <a:bodyPr wrap="square" rtlCol="0">
            <a:spAutoFit/>
          </a:bodyPr>
          <a:lstStyle/>
          <a:p>
            <a:pPr algn="l"/>
            <a:r>
              <a:rPr lang="it-IT" dirty="0"/>
              <a:t>Anno di composizione: i critici concordano tra il 1306 e il 1321, durante gli anni dell’esilio di Dante.</a:t>
            </a:r>
          </a:p>
        </p:txBody>
      </p:sp>
      <p:sp>
        <p:nvSpPr>
          <p:cNvPr id="9" name="CasellaDiTesto 8">
            <a:extLst>
              <a:ext uri="{FF2B5EF4-FFF2-40B4-BE49-F238E27FC236}">
                <a16:creationId xmlns:a16="http://schemas.microsoft.com/office/drawing/2014/main" id="{F646CFCD-11B5-C4E9-2ADD-267552A522B4}"/>
              </a:ext>
            </a:extLst>
          </p:cNvPr>
          <p:cNvSpPr txBox="1"/>
          <p:nvPr/>
        </p:nvSpPr>
        <p:spPr>
          <a:xfrm>
            <a:off x="5133818" y="2474362"/>
            <a:ext cx="1828800" cy="1828800"/>
          </a:xfrm>
          <a:prstGeom prst="rect">
            <a:avLst/>
          </a:prstGeom>
          <a:noFill/>
        </p:spPr>
        <p:txBody>
          <a:bodyPr wrap="square" rtlCol="0">
            <a:spAutoFit/>
          </a:bodyPr>
          <a:lstStyle/>
          <a:p>
            <a:pPr algn="l"/>
            <a:endParaRPr lang="it-IT" dirty="0"/>
          </a:p>
        </p:txBody>
      </p:sp>
      <p:sp>
        <p:nvSpPr>
          <p:cNvPr id="10" name="CasellaDiTesto 9">
            <a:extLst>
              <a:ext uri="{FF2B5EF4-FFF2-40B4-BE49-F238E27FC236}">
                <a16:creationId xmlns:a16="http://schemas.microsoft.com/office/drawing/2014/main" id="{CFA94D46-3595-D4F6-AE1A-8A732C8C1F77}"/>
              </a:ext>
            </a:extLst>
          </p:cNvPr>
          <p:cNvSpPr txBox="1"/>
          <p:nvPr/>
        </p:nvSpPr>
        <p:spPr>
          <a:xfrm>
            <a:off x="5133818" y="2474362"/>
            <a:ext cx="1828800" cy="1828800"/>
          </a:xfrm>
          <a:prstGeom prst="rect">
            <a:avLst/>
          </a:prstGeom>
          <a:noFill/>
        </p:spPr>
        <p:txBody>
          <a:bodyPr wrap="square" rtlCol="0">
            <a:spAutoFit/>
          </a:bodyPr>
          <a:lstStyle/>
          <a:p>
            <a:pPr algn="l"/>
            <a:endParaRPr lang="it-IT" dirty="0"/>
          </a:p>
        </p:txBody>
      </p:sp>
      <p:sp>
        <p:nvSpPr>
          <p:cNvPr id="3" name="CasellaDiTesto 2">
            <a:extLst>
              <a:ext uri="{FF2B5EF4-FFF2-40B4-BE49-F238E27FC236}">
                <a16:creationId xmlns:a16="http://schemas.microsoft.com/office/drawing/2014/main" id="{953364C5-7AB0-DBD8-ACFA-098539E69126}"/>
              </a:ext>
            </a:extLst>
          </p:cNvPr>
          <p:cNvSpPr txBox="1"/>
          <p:nvPr/>
        </p:nvSpPr>
        <p:spPr>
          <a:xfrm>
            <a:off x="6282102" y="3855515"/>
            <a:ext cx="5055356" cy="1754326"/>
          </a:xfrm>
          <a:prstGeom prst="rect">
            <a:avLst/>
          </a:prstGeom>
          <a:noFill/>
        </p:spPr>
        <p:txBody>
          <a:bodyPr wrap="square" rtlCol="0">
            <a:spAutoFit/>
          </a:bodyPr>
          <a:lstStyle/>
          <a:p>
            <a:pPr algn="l"/>
            <a:r>
              <a:rPr lang="it-IT" dirty="0"/>
              <a:t>È divisa in tre cantiche: </a:t>
            </a:r>
            <a:r>
              <a:rPr lang="it-IT" i="1" dirty="0"/>
              <a:t>Inferno, Purgatorio, Paradiso</a:t>
            </a:r>
            <a:r>
              <a:rPr lang="it-IT" dirty="0"/>
              <a:t>. Ciascuna di queste è composta da 33 canti, solo l’</a:t>
            </a:r>
            <a:r>
              <a:rPr lang="it-IT" i="1" dirty="0"/>
              <a:t>Inferno </a:t>
            </a:r>
            <a:r>
              <a:rPr lang="it-IT" dirty="0"/>
              <a:t>ne contiene un altro proemiale. Racconta il viaggio immaginario di Dante attraverso i tre regni ultraterreni, che lo condurranno alla visione della Trinità.</a:t>
            </a:r>
          </a:p>
        </p:txBody>
      </p:sp>
      <p:sp>
        <p:nvSpPr>
          <p:cNvPr id="11" name="CasellaDiTesto 10">
            <a:extLst>
              <a:ext uri="{FF2B5EF4-FFF2-40B4-BE49-F238E27FC236}">
                <a16:creationId xmlns:a16="http://schemas.microsoft.com/office/drawing/2014/main" id="{D5279F90-7CB1-0480-1042-75518B02B5FA}"/>
              </a:ext>
            </a:extLst>
          </p:cNvPr>
          <p:cNvSpPr txBox="1"/>
          <p:nvPr/>
        </p:nvSpPr>
        <p:spPr>
          <a:xfrm>
            <a:off x="5133818" y="2474362"/>
            <a:ext cx="1828800" cy="1828800"/>
          </a:xfrm>
          <a:prstGeom prst="rect">
            <a:avLst/>
          </a:prstGeom>
          <a:noFill/>
        </p:spPr>
        <p:txBody>
          <a:bodyPr wrap="square" rtlCol="0">
            <a:spAutoFit/>
          </a:bodyPr>
          <a:lstStyle/>
          <a:p>
            <a:pPr algn="l"/>
            <a:endParaRPr lang="it-IT" dirty="0"/>
          </a:p>
        </p:txBody>
      </p:sp>
      <p:sp>
        <p:nvSpPr>
          <p:cNvPr id="12" name="Rettangolo con angoli arrotondati 11">
            <a:extLst>
              <a:ext uri="{FF2B5EF4-FFF2-40B4-BE49-F238E27FC236}">
                <a16:creationId xmlns:a16="http://schemas.microsoft.com/office/drawing/2014/main" id="{CFEE83B5-F6E2-B178-BDE2-68579D28E117}"/>
              </a:ext>
            </a:extLst>
          </p:cNvPr>
          <p:cNvSpPr/>
          <p:nvPr/>
        </p:nvSpPr>
        <p:spPr>
          <a:xfrm>
            <a:off x="205968" y="2943905"/>
            <a:ext cx="4250856" cy="646332"/>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Data di composizione</a:t>
            </a:r>
          </a:p>
        </p:txBody>
      </p:sp>
      <p:cxnSp>
        <p:nvCxnSpPr>
          <p:cNvPr id="13" name="Connettore 2 12">
            <a:extLst>
              <a:ext uri="{FF2B5EF4-FFF2-40B4-BE49-F238E27FC236}">
                <a16:creationId xmlns:a16="http://schemas.microsoft.com/office/drawing/2014/main" id="{F68A7C88-540D-4255-A7EB-B7B01DF04BA7}"/>
              </a:ext>
            </a:extLst>
          </p:cNvPr>
          <p:cNvCxnSpPr>
            <a:cxnSpLocks/>
          </p:cNvCxnSpPr>
          <p:nvPr/>
        </p:nvCxnSpPr>
        <p:spPr>
          <a:xfrm flipH="1">
            <a:off x="2327390" y="3482315"/>
            <a:ext cx="1500" cy="6775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Rettangolo con angoli arrotondati 21">
            <a:extLst>
              <a:ext uri="{FF2B5EF4-FFF2-40B4-BE49-F238E27FC236}">
                <a16:creationId xmlns:a16="http://schemas.microsoft.com/office/drawing/2014/main" id="{974C6794-BF1D-3E7E-FF0B-5C4C7841256D}"/>
              </a:ext>
            </a:extLst>
          </p:cNvPr>
          <p:cNvSpPr/>
          <p:nvPr/>
        </p:nvSpPr>
        <p:spPr>
          <a:xfrm>
            <a:off x="6282102" y="478554"/>
            <a:ext cx="3231450" cy="466064"/>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Titolo</a:t>
            </a:r>
          </a:p>
        </p:txBody>
      </p:sp>
      <p:cxnSp>
        <p:nvCxnSpPr>
          <p:cNvPr id="23" name="Connettore 2 22">
            <a:extLst>
              <a:ext uri="{FF2B5EF4-FFF2-40B4-BE49-F238E27FC236}">
                <a16:creationId xmlns:a16="http://schemas.microsoft.com/office/drawing/2014/main" id="{7209A50C-EE59-2A31-4570-6095725DE340}"/>
              </a:ext>
            </a:extLst>
          </p:cNvPr>
          <p:cNvCxnSpPr>
            <a:cxnSpLocks/>
          </p:cNvCxnSpPr>
          <p:nvPr/>
        </p:nvCxnSpPr>
        <p:spPr>
          <a:xfrm>
            <a:off x="8045199" y="954883"/>
            <a:ext cx="0" cy="465527"/>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ttangolo con angoli arrotondati 31">
            <a:extLst>
              <a:ext uri="{FF2B5EF4-FFF2-40B4-BE49-F238E27FC236}">
                <a16:creationId xmlns:a16="http://schemas.microsoft.com/office/drawing/2014/main" id="{1C1D9889-DDCF-D6F1-3402-1C5188A22BE1}"/>
              </a:ext>
            </a:extLst>
          </p:cNvPr>
          <p:cNvSpPr/>
          <p:nvPr/>
        </p:nvSpPr>
        <p:spPr>
          <a:xfrm>
            <a:off x="6842283" y="2801563"/>
            <a:ext cx="2635056" cy="503433"/>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Struttura</a:t>
            </a:r>
          </a:p>
        </p:txBody>
      </p:sp>
      <p:cxnSp>
        <p:nvCxnSpPr>
          <p:cNvPr id="33" name="Connettore 2 32">
            <a:extLst>
              <a:ext uri="{FF2B5EF4-FFF2-40B4-BE49-F238E27FC236}">
                <a16:creationId xmlns:a16="http://schemas.microsoft.com/office/drawing/2014/main" id="{DBCE9D66-6F53-BA6F-ABF5-E11E29174B3A}"/>
              </a:ext>
            </a:extLst>
          </p:cNvPr>
          <p:cNvCxnSpPr>
            <a:cxnSpLocks/>
          </p:cNvCxnSpPr>
          <p:nvPr/>
        </p:nvCxnSpPr>
        <p:spPr>
          <a:xfrm>
            <a:off x="8233746" y="3304996"/>
            <a:ext cx="0" cy="550519"/>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06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CCA089-E054-E666-920C-F8C5589F8F8C}"/>
              </a:ext>
            </a:extLst>
          </p:cNvPr>
          <p:cNvSpPr>
            <a:spLocks noGrp="1"/>
          </p:cNvSpPr>
          <p:nvPr>
            <p:ph type="title"/>
          </p:nvPr>
        </p:nvSpPr>
        <p:spPr>
          <a:xfrm>
            <a:off x="0" y="-418840"/>
            <a:ext cx="10515600" cy="1325563"/>
          </a:xfrm>
        </p:spPr>
        <p:txBody>
          <a:bodyPr>
            <a:normAutofit/>
          </a:bodyPr>
          <a:lstStyle/>
          <a:p>
            <a:r>
              <a:rPr lang="it-IT" sz="2600" dirty="0">
                <a:latin typeface="Times New Roman" panose="02020603050405020304" pitchFamily="18" charset="0"/>
                <a:cs typeface="Times New Roman" panose="02020603050405020304" pitchFamily="18" charset="0"/>
              </a:rPr>
              <a:t>L’Inferno</a:t>
            </a:r>
          </a:p>
        </p:txBody>
      </p:sp>
      <p:pic>
        <p:nvPicPr>
          <p:cNvPr id="4" name="Immagine 3" descr="O Inferno e a sua geografia - Spawn Brasil">
            <a:extLst>
              <a:ext uri="{FF2B5EF4-FFF2-40B4-BE49-F238E27FC236}">
                <a16:creationId xmlns:a16="http://schemas.microsoft.com/office/drawing/2014/main" id="{CD0C7AF5-1CD7-E74B-D0B8-51E7C5540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200" y="55583"/>
            <a:ext cx="5869800" cy="6558475"/>
          </a:xfrm>
          <a:prstGeom prst="rect">
            <a:avLst/>
          </a:prstGeom>
          <a:ln>
            <a:noFill/>
          </a:ln>
          <a:effectLst>
            <a:softEdge rad="112500"/>
          </a:effectLst>
        </p:spPr>
      </p:pic>
      <p:sp>
        <p:nvSpPr>
          <p:cNvPr id="5" name="CasellaDiTesto 4">
            <a:extLst>
              <a:ext uri="{FF2B5EF4-FFF2-40B4-BE49-F238E27FC236}">
                <a16:creationId xmlns:a16="http://schemas.microsoft.com/office/drawing/2014/main" id="{4111F9CE-E6C8-AB45-807E-656165D7D5A0}"/>
              </a:ext>
            </a:extLst>
          </p:cNvPr>
          <p:cNvSpPr txBox="1"/>
          <p:nvPr/>
        </p:nvSpPr>
        <p:spPr>
          <a:xfrm>
            <a:off x="0" y="405897"/>
            <a:ext cx="4962122" cy="4247317"/>
          </a:xfrm>
          <a:prstGeom prst="rect">
            <a:avLst/>
          </a:prstGeom>
          <a:noFill/>
        </p:spPr>
        <p:txBody>
          <a:bodyPr wrap="square" rtlCol="0">
            <a:spAutoFit/>
          </a:bodyPr>
          <a:lstStyle/>
          <a:p>
            <a:pPr algn="l"/>
            <a:r>
              <a:rPr lang="it-IT" dirty="0"/>
              <a:t>È il primo dei tre regni dell’Oltretomba cristiano visitato da Dante nel corso del suo viaggio, con la guida del poeta Virgilio. Viene descritto come un’immensa voragine a forma di cono rovesciato, che si spalanca nelle viscere della terra sotto la città di Gerusalemme. Questa cavità si è aperta quando Lucifero, cacciato dal Cielo dopo la sua ribellione a Dio, fu scaraventato al centro della Terra.</a:t>
            </a:r>
          </a:p>
          <a:p>
            <a:pPr algn="l"/>
            <a:r>
              <a:rPr lang="it-IT" dirty="0"/>
              <a:t>Sulla porta dell’inferno c’è una scritta spaventosa, che preannuncia a chi la attraversa le pene infernali e l’impossibilità di tornare indietro.</a:t>
            </a:r>
          </a:p>
          <a:p>
            <a:pPr algn="l"/>
            <a:r>
              <a:rPr lang="it-IT" dirty="0"/>
              <a:t>L’Inferno è diviso in nove cerchi, e ogni cerchio ospita una categoria di dannati.</a:t>
            </a:r>
          </a:p>
        </p:txBody>
      </p:sp>
      <p:sp>
        <p:nvSpPr>
          <p:cNvPr id="6" name="CasellaDiTesto 5">
            <a:extLst>
              <a:ext uri="{FF2B5EF4-FFF2-40B4-BE49-F238E27FC236}">
                <a16:creationId xmlns:a16="http://schemas.microsoft.com/office/drawing/2014/main" id="{5CB605EA-E72B-6DE2-EB0F-1CA5CCC56553}"/>
              </a:ext>
            </a:extLst>
          </p:cNvPr>
          <p:cNvSpPr txBox="1"/>
          <p:nvPr/>
        </p:nvSpPr>
        <p:spPr>
          <a:xfrm>
            <a:off x="5127531" y="2304610"/>
            <a:ext cx="1828800" cy="1828800"/>
          </a:xfrm>
          <a:prstGeom prst="rect">
            <a:avLst/>
          </a:prstGeom>
          <a:noFill/>
        </p:spPr>
        <p:txBody>
          <a:bodyPr wrap="square" rtlCol="0">
            <a:spAutoFit/>
          </a:bodyPr>
          <a:lstStyle/>
          <a:p>
            <a:pPr algn="l"/>
            <a:endParaRPr lang="it-IT" dirty="0"/>
          </a:p>
        </p:txBody>
      </p:sp>
      <p:sp>
        <p:nvSpPr>
          <p:cNvPr id="7" name="CasellaDiTesto 6">
            <a:extLst>
              <a:ext uri="{FF2B5EF4-FFF2-40B4-BE49-F238E27FC236}">
                <a16:creationId xmlns:a16="http://schemas.microsoft.com/office/drawing/2014/main" id="{81808F3E-66C9-7879-11D6-3A6354735A7E}"/>
              </a:ext>
            </a:extLst>
          </p:cNvPr>
          <p:cNvSpPr txBox="1"/>
          <p:nvPr/>
        </p:nvSpPr>
        <p:spPr>
          <a:xfrm>
            <a:off x="0" y="4697777"/>
            <a:ext cx="5312029" cy="1754326"/>
          </a:xfrm>
          <a:prstGeom prst="rect">
            <a:avLst/>
          </a:prstGeom>
          <a:noFill/>
        </p:spPr>
        <p:txBody>
          <a:bodyPr wrap="square" rtlCol="0">
            <a:spAutoFit/>
          </a:bodyPr>
          <a:lstStyle/>
          <a:p>
            <a:pPr algn="l"/>
            <a:r>
              <a:rPr lang="it-IT" dirty="0"/>
              <a:t>C’è un Anti-inferno, dove risiedono gli </a:t>
            </a:r>
            <a:r>
              <a:rPr lang="it-IT" u="sng" dirty="0"/>
              <a:t>ignavi</a:t>
            </a:r>
            <a:r>
              <a:rPr lang="it-IT" dirty="0"/>
              <a:t>, diviso dall’Inferno dal fiume Acheronte. Il I Cerchio è detto Limbo, ospita i pagani e i bambini morti prima di ricevere il battesimo. I cerchi dal II al IX sono ripartiti in tre zone: peccati di eccesso (II-VI), di violenza (VII), di frode (VIII-IX)</a:t>
            </a:r>
          </a:p>
        </p:txBody>
      </p:sp>
    </p:spTree>
    <p:extLst>
      <p:ext uri="{BB962C8B-B14F-4D97-AF65-F5344CB8AC3E}">
        <p14:creationId xmlns:p14="http://schemas.microsoft.com/office/powerpoint/2010/main" val="332083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FAB6E5DD-89F2-FE2C-93A5-05596A7B2477}"/>
              </a:ext>
            </a:extLst>
          </p:cNvPr>
          <p:cNvSpPr/>
          <p:nvPr/>
        </p:nvSpPr>
        <p:spPr>
          <a:xfrm>
            <a:off x="3552980" y="137577"/>
            <a:ext cx="4205337" cy="149654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82C76701-B257-2FBA-96F9-98DCFEF345F5}"/>
              </a:ext>
            </a:extLst>
          </p:cNvPr>
          <p:cNvSpPr txBox="1"/>
          <p:nvPr/>
        </p:nvSpPr>
        <p:spPr>
          <a:xfrm>
            <a:off x="3463453" y="431045"/>
            <a:ext cx="5265093" cy="923330"/>
          </a:xfrm>
          <a:prstGeom prst="rect">
            <a:avLst/>
          </a:prstGeom>
          <a:noFill/>
        </p:spPr>
        <p:txBody>
          <a:bodyPr wrap="square" rtlCol="0">
            <a:spAutoFit/>
          </a:bodyPr>
          <a:lstStyle/>
          <a:p>
            <a:pPr algn="l"/>
            <a:r>
              <a:rPr lang="it-IT" dirty="0"/>
              <a:t>I peccatori subiscono una pena detta del contrappasso, a seconda di ciò che hanno commesso.</a:t>
            </a:r>
          </a:p>
        </p:txBody>
      </p:sp>
      <p:sp>
        <p:nvSpPr>
          <p:cNvPr id="5" name="CasellaDiTesto 4">
            <a:extLst>
              <a:ext uri="{FF2B5EF4-FFF2-40B4-BE49-F238E27FC236}">
                <a16:creationId xmlns:a16="http://schemas.microsoft.com/office/drawing/2014/main" id="{F6611AC1-47AE-7395-A877-43C3381A6192}"/>
              </a:ext>
            </a:extLst>
          </p:cNvPr>
          <p:cNvSpPr txBox="1"/>
          <p:nvPr/>
        </p:nvSpPr>
        <p:spPr>
          <a:xfrm>
            <a:off x="305303" y="1684333"/>
            <a:ext cx="2549053" cy="1200329"/>
          </a:xfrm>
          <a:prstGeom prst="rect">
            <a:avLst/>
          </a:prstGeom>
          <a:noFill/>
        </p:spPr>
        <p:txBody>
          <a:bodyPr wrap="square" rtlCol="0">
            <a:spAutoFit/>
          </a:bodyPr>
          <a:lstStyle/>
          <a:p>
            <a:pPr algn="l"/>
            <a:r>
              <a:rPr lang="it-IT" u="sng" dirty="0"/>
              <a:t>I Cerchio, Limbo</a:t>
            </a:r>
          </a:p>
          <a:p>
            <a:pPr algn="l"/>
            <a:r>
              <a:rPr lang="it-IT" dirty="0"/>
              <a:t>Desiderano </a:t>
            </a:r>
            <a:r>
              <a:rPr lang="it-IT" dirty="0" err="1"/>
              <a:t>inappagabilmente</a:t>
            </a:r>
            <a:r>
              <a:rPr lang="it-IT" dirty="0"/>
              <a:t> di vedere Dio</a:t>
            </a:r>
          </a:p>
        </p:txBody>
      </p:sp>
      <p:sp>
        <p:nvSpPr>
          <p:cNvPr id="6" name="CasellaDiTesto 5">
            <a:extLst>
              <a:ext uri="{FF2B5EF4-FFF2-40B4-BE49-F238E27FC236}">
                <a16:creationId xmlns:a16="http://schemas.microsoft.com/office/drawing/2014/main" id="{13420030-0E64-2B09-B69E-EB92E34946FB}"/>
              </a:ext>
            </a:extLst>
          </p:cNvPr>
          <p:cNvSpPr txBox="1"/>
          <p:nvPr/>
        </p:nvSpPr>
        <p:spPr>
          <a:xfrm>
            <a:off x="3297975" y="1961332"/>
            <a:ext cx="2178870" cy="1200329"/>
          </a:xfrm>
          <a:prstGeom prst="rect">
            <a:avLst/>
          </a:prstGeom>
          <a:noFill/>
        </p:spPr>
        <p:txBody>
          <a:bodyPr wrap="square" rtlCol="0">
            <a:spAutoFit/>
          </a:bodyPr>
          <a:lstStyle/>
          <a:p>
            <a:pPr algn="l"/>
            <a:r>
              <a:rPr lang="it-IT" u="sng" dirty="0"/>
              <a:t>II Cerchio, lussuriosi</a:t>
            </a:r>
          </a:p>
          <a:p>
            <a:pPr algn="l"/>
            <a:r>
              <a:rPr lang="it-IT" dirty="0"/>
              <a:t>Trascinati da una bufera infernale</a:t>
            </a:r>
          </a:p>
        </p:txBody>
      </p:sp>
      <p:sp>
        <p:nvSpPr>
          <p:cNvPr id="8" name="CasellaDiTesto 7">
            <a:extLst>
              <a:ext uri="{FF2B5EF4-FFF2-40B4-BE49-F238E27FC236}">
                <a16:creationId xmlns:a16="http://schemas.microsoft.com/office/drawing/2014/main" id="{39EA2BCA-B5C9-6F0A-F6FF-B9982E46EF12}"/>
              </a:ext>
            </a:extLst>
          </p:cNvPr>
          <p:cNvSpPr txBox="1"/>
          <p:nvPr/>
        </p:nvSpPr>
        <p:spPr>
          <a:xfrm>
            <a:off x="7045859" y="2223880"/>
            <a:ext cx="1828800" cy="1828800"/>
          </a:xfrm>
          <a:prstGeom prst="rect">
            <a:avLst/>
          </a:prstGeom>
          <a:noFill/>
        </p:spPr>
        <p:txBody>
          <a:bodyPr wrap="square" rtlCol="0">
            <a:spAutoFit/>
          </a:bodyPr>
          <a:lstStyle/>
          <a:p>
            <a:pPr algn="l"/>
            <a:endParaRPr lang="it-IT" dirty="0"/>
          </a:p>
        </p:txBody>
      </p:sp>
      <p:sp>
        <p:nvSpPr>
          <p:cNvPr id="9" name="CasellaDiTesto 8">
            <a:extLst>
              <a:ext uri="{FF2B5EF4-FFF2-40B4-BE49-F238E27FC236}">
                <a16:creationId xmlns:a16="http://schemas.microsoft.com/office/drawing/2014/main" id="{5C2A8432-C834-8FC2-D9DF-B818E65C8546}"/>
              </a:ext>
            </a:extLst>
          </p:cNvPr>
          <p:cNvSpPr txBox="1"/>
          <p:nvPr/>
        </p:nvSpPr>
        <p:spPr>
          <a:xfrm>
            <a:off x="5760269" y="1729125"/>
            <a:ext cx="1828800" cy="1754326"/>
          </a:xfrm>
          <a:prstGeom prst="rect">
            <a:avLst/>
          </a:prstGeom>
          <a:noFill/>
        </p:spPr>
        <p:txBody>
          <a:bodyPr wrap="square" rtlCol="0">
            <a:spAutoFit/>
          </a:bodyPr>
          <a:lstStyle/>
          <a:p>
            <a:pPr algn="l"/>
            <a:r>
              <a:rPr lang="it-IT" u="sng" dirty="0"/>
              <a:t>III Cerchio, golosi</a:t>
            </a:r>
          </a:p>
          <a:p>
            <a:pPr algn="l"/>
            <a:r>
              <a:rPr lang="it-IT" dirty="0"/>
              <a:t>Colpiti da una pioggia incessante</a:t>
            </a:r>
          </a:p>
          <a:p>
            <a:pPr algn="l"/>
            <a:endParaRPr lang="it-IT" dirty="0"/>
          </a:p>
        </p:txBody>
      </p:sp>
      <p:sp>
        <p:nvSpPr>
          <p:cNvPr id="10" name="CasellaDiTesto 9">
            <a:extLst>
              <a:ext uri="{FF2B5EF4-FFF2-40B4-BE49-F238E27FC236}">
                <a16:creationId xmlns:a16="http://schemas.microsoft.com/office/drawing/2014/main" id="{514BFD4C-4AC7-4497-BF1A-E4472B38DEE5}"/>
              </a:ext>
            </a:extLst>
          </p:cNvPr>
          <p:cNvSpPr txBox="1"/>
          <p:nvPr/>
        </p:nvSpPr>
        <p:spPr>
          <a:xfrm>
            <a:off x="8257765" y="1225711"/>
            <a:ext cx="1828800" cy="2031325"/>
          </a:xfrm>
          <a:prstGeom prst="rect">
            <a:avLst/>
          </a:prstGeom>
          <a:noFill/>
        </p:spPr>
        <p:txBody>
          <a:bodyPr wrap="square" rtlCol="0">
            <a:spAutoFit/>
          </a:bodyPr>
          <a:lstStyle/>
          <a:p>
            <a:pPr algn="l"/>
            <a:r>
              <a:rPr lang="it-IT" u="sng" dirty="0"/>
              <a:t>IV Cerchio, avari e prodighi</a:t>
            </a:r>
          </a:p>
          <a:p>
            <a:pPr algn="l"/>
            <a:r>
              <a:rPr lang="it-IT" dirty="0"/>
              <a:t>Fanno rotolare enormi macigni finché non cozzano gli uni con gli altri.</a:t>
            </a:r>
          </a:p>
        </p:txBody>
      </p:sp>
      <p:sp>
        <p:nvSpPr>
          <p:cNvPr id="11" name="CasellaDiTesto 10">
            <a:extLst>
              <a:ext uri="{FF2B5EF4-FFF2-40B4-BE49-F238E27FC236}">
                <a16:creationId xmlns:a16="http://schemas.microsoft.com/office/drawing/2014/main" id="{68797F36-89A2-0537-4B48-703CF539C26F}"/>
              </a:ext>
            </a:extLst>
          </p:cNvPr>
          <p:cNvSpPr txBox="1"/>
          <p:nvPr/>
        </p:nvSpPr>
        <p:spPr>
          <a:xfrm>
            <a:off x="357988" y="3166291"/>
            <a:ext cx="1828800" cy="2031325"/>
          </a:xfrm>
          <a:prstGeom prst="rect">
            <a:avLst/>
          </a:prstGeom>
          <a:noFill/>
        </p:spPr>
        <p:txBody>
          <a:bodyPr wrap="square" rtlCol="0">
            <a:spAutoFit/>
          </a:bodyPr>
          <a:lstStyle/>
          <a:p>
            <a:pPr algn="l"/>
            <a:r>
              <a:rPr lang="it-IT" u="sng" dirty="0"/>
              <a:t>V Cerchio, iracondi</a:t>
            </a:r>
          </a:p>
          <a:p>
            <a:pPr algn="l"/>
            <a:r>
              <a:rPr lang="it-IT" dirty="0"/>
              <a:t>Immersi nella palude dello </a:t>
            </a:r>
            <a:r>
              <a:rPr lang="it-IT" dirty="0" err="1"/>
              <a:t>Stige</a:t>
            </a:r>
            <a:r>
              <a:rPr lang="it-IT" dirty="0"/>
              <a:t>, e si colpiscono continuamente</a:t>
            </a:r>
          </a:p>
        </p:txBody>
      </p:sp>
      <p:sp>
        <p:nvSpPr>
          <p:cNvPr id="12" name="CasellaDiTesto 11">
            <a:extLst>
              <a:ext uri="{FF2B5EF4-FFF2-40B4-BE49-F238E27FC236}">
                <a16:creationId xmlns:a16="http://schemas.microsoft.com/office/drawing/2014/main" id="{15D01493-58C3-CDE6-BCCA-07D5AEADA0FC}"/>
              </a:ext>
            </a:extLst>
          </p:cNvPr>
          <p:cNvSpPr txBox="1"/>
          <p:nvPr/>
        </p:nvSpPr>
        <p:spPr>
          <a:xfrm>
            <a:off x="3147086" y="3675918"/>
            <a:ext cx="1823771" cy="1200329"/>
          </a:xfrm>
          <a:prstGeom prst="rect">
            <a:avLst/>
          </a:prstGeom>
          <a:noFill/>
        </p:spPr>
        <p:txBody>
          <a:bodyPr wrap="square" rtlCol="0">
            <a:spAutoFit/>
          </a:bodyPr>
          <a:lstStyle/>
          <a:p>
            <a:pPr algn="l"/>
            <a:r>
              <a:rPr lang="it-IT" u="sng" dirty="0"/>
              <a:t>VI Cerchio, eresiarchi</a:t>
            </a:r>
          </a:p>
          <a:p>
            <a:pPr algn="l"/>
            <a:r>
              <a:rPr lang="it-IT" dirty="0"/>
              <a:t>Giacciono in tombe infuocate</a:t>
            </a:r>
          </a:p>
        </p:txBody>
      </p:sp>
      <p:sp>
        <p:nvSpPr>
          <p:cNvPr id="13" name="CasellaDiTesto 12">
            <a:extLst>
              <a:ext uri="{FF2B5EF4-FFF2-40B4-BE49-F238E27FC236}">
                <a16:creationId xmlns:a16="http://schemas.microsoft.com/office/drawing/2014/main" id="{F91F29DE-400F-08C1-A131-C946BB1CCD7B}"/>
              </a:ext>
            </a:extLst>
          </p:cNvPr>
          <p:cNvSpPr txBox="1"/>
          <p:nvPr/>
        </p:nvSpPr>
        <p:spPr>
          <a:xfrm>
            <a:off x="5760269" y="3505069"/>
            <a:ext cx="1828800" cy="1477328"/>
          </a:xfrm>
          <a:prstGeom prst="rect">
            <a:avLst/>
          </a:prstGeom>
          <a:noFill/>
        </p:spPr>
        <p:txBody>
          <a:bodyPr wrap="square" rtlCol="0">
            <a:spAutoFit/>
          </a:bodyPr>
          <a:lstStyle/>
          <a:p>
            <a:pPr algn="l"/>
            <a:r>
              <a:rPr lang="it-IT" u="sng" dirty="0"/>
              <a:t>VII Cerchio, violenti</a:t>
            </a:r>
          </a:p>
          <a:p>
            <a:pPr algn="l"/>
            <a:r>
              <a:rPr lang="it-IT" dirty="0"/>
              <a:t>Immersi in un fiume di sangue bollente </a:t>
            </a:r>
          </a:p>
        </p:txBody>
      </p:sp>
      <p:sp>
        <p:nvSpPr>
          <p:cNvPr id="14" name="CasellaDiTesto 13">
            <a:extLst>
              <a:ext uri="{FF2B5EF4-FFF2-40B4-BE49-F238E27FC236}">
                <a16:creationId xmlns:a16="http://schemas.microsoft.com/office/drawing/2014/main" id="{8BFB3884-0A65-0ED8-CE3F-309408CEFAF4}"/>
              </a:ext>
            </a:extLst>
          </p:cNvPr>
          <p:cNvSpPr txBox="1"/>
          <p:nvPr/>
        </p:nvSpPr>
        <p:spPr>
          <a:xfrm>
            <a:off x="8378481" y="3784851"/>
            <a:ext cx="1919836" cy="923330"/>
          </a:xfrm>
          <a:prstGeom prst="rect">
            <a:avLst/>
          </a:prstGeom>
          <a:noFill/>
        </p:spPr>
        <p:txBody>
          <a:bodyPr wrap="square" rtlCol="0">
            <a:spAutoFit/>
          </a:bodyPr>
          <a:lstStyle/>
          <a:p>
            <a:pPr algn="l"/>
            <a:r>
              <a:rPr lang="it-IT" u="sng" dirty="0"/>
              <a:t>VIII Cerchio, </a:t>
            </a:r>
            <a:r>
              <a:rPr lang="it-IT" u="sng" dirty="0" err="1"/>
              <a:t>Malebolge</a:t>
            </a:r>
            <a:r>
              <a:rPr lang="it-IT" u="sng" dirty="0"/>
              <a:t>, peccatori di frode</a:t>
            </a:r>
          </a:p>
        </p:txBody>
      </p:sp>
      <p:sp>
        <p:nvSpPr>
          <p:cNvPr id="15" name="CasellaDiTesto 14">
            <a:extLst>
              <a:ext uri="{FF2B5EF4-FFF2-40B4-BE49-F238E27FC236}">
                <a16:creationId xmlns:a16="http://schemas.microsoft.com/office/drawing/2014/main" id="{24720B1E-7C9D-8DCB-319C-4C9A8400D5D1}"/>
              </a:ext>
            </a:extLst>
          </p:cNvPr>
          <p:cNvSpPr txBox="1"/>
          <p:nvPr/>
        </p:nvSpPr>
        <p:spPr>
          <a:xfrm>
            <a:off x="4824739" y="5332777"/>
            <a:ext cx="2062434" cy="1200329"/>
          </a:xfrm>
          <a:prstGeom prst="rect">
            <a:avLst/>
          </a:prstGeom>
          <a:noFill/>
        </p:spPr>
        <p:txBody>
          <a:bodyPr wrap="square" rtlCol="0">
            <a:spAutoFit/>
          </a:bodyPr>
          <a:lstStyle/>
          <a:p>
            <a:pPr algn="l"/>
            <a:r>
              <a:rPr lang="it-IT" u="sng" dirty="0"/>
              <a:t>IX Cerchio, traditori</a:t>
            </a:r>
          </a:p>
          <a:p>
            <a:pPr algn="l"/>
            <a:r>
              <a:rPr lang="it-IT" dirty="0"/>
              <a:t>Imprigionati nel ghiaccio</a:t>
            </a:r>
          </a:p>
        </p:txBody>
      </p:sp>
    </p:spTree>
    <p:extLst>
      <p:ext uri="{BB962C8B-B14F-4D97-AF65-F5344CB8AC3E}">
        <p14:creationId xmlns:p14="http://schemas.microsoft.com/office/powerpoint/2010/main" val="410766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8E7F681-55DB-7C8C-B64E-721231D1DDD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Significato simbolico</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E91DAE1C-7DD9-F42F-45BA-128612BAF307}"/>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t>Il viaggio ha anche un significato allegorico, come percorso di purificazione morale di ogni uomo deve compiere in questa vita per liberarsi dal peccato, sotto la guida della ragione rappresentata da Virgilio. In questo senso Dante compartecipa moralmente alla pena dei dannati, provando per loro una pietà che non va intesa genericamente come compassione, ma come turbamento angoscioso che provoca in lui la presa di coscienza del peccato punito e gli consente di superarlo </a:t>
            </a:r>
          </a:p>
        </p:txBody>
      </p:sp>
      <p:pic>
        <p:nvPicPr>
          <p:cNvPr id="5" name="Immagine 4" descr="3840x2160px | free download | HD wallpaper: two men illustrations, The ...">
            <a:extLst>
              <a:ext uri="{FF2B5EF4-FFF2-40B4-BE49-F238E27FC236}">
                <a16:creationId xmlns:a16="http://schemas.microsoft.com/office/drawing/2014/main" id="{8CD7CB84-DDB1-847F-80AE-674D4CA0E401}"/>
              </a:ext>
            </a:extLst>
          </p:cNvPr>
          <p:cNvPicPr>
            <a:picLocks noChangeAspect="1"/>
          </p:cNvPicPr>
          <p:nvPr/>
        </p:nvPicPr>
        <p:blipFill rotWithShape="1">
          <a:blip r:embed="rId2">
            <a:extLst>
              <a:ext uri="{28A0092B-C50C-407E-A947-70E740481C1C}">
                <a14:useLocalDpi xmlns:a14="http://schemas.microsoft.com/office/drawing/2010/main" val="0"/>
              </a:ext>
            </a:extLst>
          </a:blip>
          <a:srcRect l="21081"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16811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68D24D9-240F-223D-8E79-EF988F13853A}"/>
              </a:ext>
            </a:extLst>
          </p:cNvPr>
          <p:cNvSpPr>
            <a:spLocks noGrp="1"/>
          </p:cNvSpPr>
          <p:nvPr>
            <p:ph type="title"/>
          </p:nvPr>
        </p:nvSpPr>
        <p:spPr>
          <a:xfrm>
            <a:off x="7085532" y="640080"/>
            <a:ext cx="4196932" cy="3566160"/>
          </a:xfrm>
        </p:spPr>
        <p:txBody>
          <a:bodyPr vert="horz" lIns="91440" tIns="45720" rIns="91440" bIns="45720" rtlCol="0" anchor="b">
            <a:normAutofit/>
          </a:bodyPr>
          <a:lstStyle/>
          <a:p>
            <a:r>
              <a:rPr lang="en-US" sz="4600"/>
              <a:t>FASE 2: Lezione frontale partecipata.</a:t>
            </a:r>
            <a:br>
              <a:rPr lang="en-US" sz="4600"/>
            </a:br>
            <a:r>
              <a:rPr lang="en-US" sz="4600"/>
              <a:t>Lettura canto V dell’</a:t>
            </a:r>
            <a:r>
              <a:rPr lang="en-US" sz="4600" i="1"/>
              <a:t>Inferno</a:t>
            </a:r>
            <a:endParaRPr lang="en-US" sz="4600"/>
          </a:p>
        </p:txBody>
      </p:sp>
      <p:pic>
        <p:nvPicPr>
          <p:cNvPr id="4" name="Immagine 3" descr="Category:Vitale Sala - Wikimedia Commons">
            <a:extLst>
              <a:ext uri="{FF2B5EF4-FFF2-40B4-BE49-F238E27FC236}">
                <a16:creationId xmlns:a16="http://schemas.microsoft.com/office/drawing/2014/main" id="{F1F93227-3C13-B7B3-1919-E84D53E7B2E7}"/>
              </a:ext>
            </a:extLst>
          </p:cNvPr>
          <p:cNvPicPr>
            <a:picLocks noChangeAspect="1"/>
          </p:cNvPicPr>
          <p:nvPr/>
        </p:nvPicPr>
        <p:blipFill rotWithShape="1">
          <a:blip r:embed="rId2">
            <a:extLst>
              <a:ext uri="{28A0092B-C50C-407E-A947-70E740481C1C}">
                <a14:useLocalDpi xmlns:a14="http://schemas.microsoft.com/office/drawing/2010/main" val="0"/>
              </a:ext>
            </a:extLst>
          </a:blip>
          <a:srcRect l="3205" r="10586"/>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1" name="sketchy line">
            <a:extLst>
              <a:ext uri="{FF2B5EF4-FFF2-40B4-BE49-F238E27FC236}">
                <a16:creationId xmlns:a16="http://schemas.microsoft.com/office/drawing/2014/main" id="{3F9B0603-37C5-4312-AE4D-A3D015475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532"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339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6F7578E-380F-4259-7E59-B189CBE27EB1}"/>
              </a:ext>
            </a:extLst>
          </p:cNvPr>
          <p:cNvSpPr txBox="1"/>
          <p:nvPr/>
        </p:nvSpPr>
        <p:spPr>
          <a:xfrm>
            <a:off x="393322" y="493916"/>
            <a:ext cx="5969251" cy="923330"/>
          </a:xfrm>
          <a:prstGeom prst="rect">
            <a:avLst/>
          </a:prstGeom>
          <a:noFill/>
        </p:spPr>
        <p:txBody>
          <a:bodyPr wrap="square" rtlCol="0">
            <a:spAutoFit/>
          </a:bodyPr>
          <a:lstStyle/>
          <a:p>
            <a:pPr algn="l"/>
            <a:r>
              <a:rPr lang="it-IT" u="sng" dirty="0">
                <a:latin typeface="Times New Roman" panose="02020603050405020304" pitchFamily="18" charset="0"/>
                <a:cs typeface="Times New Roman" panose="02020603050405020304" pitchFamily="18" charset="0"/>
              </a:rPr>
              <a:t>Presentazione dei due personaggi principali, dopo la lettura e la parafrasi svolta dagli studenti in cooperative </a:t>
            </a:r>
            <a:r>
              <a:rPr lang="it-IT" u="sng" dirty="0" err="1">
                <a:latin typeface="Times New Roman" panose="02020603050405020304" pitchFamily="18" charset="0"/>
                <a:cs typeface="Times New Roman" panose="02020603050405020304" pitchFamily="18" charset="0"/>
              </a:rPr>
              <a:t>learning</a:t>
            </a:r>
            <a:r>
              <a:rPr lang="it-IT" u="sng" dirty="0">
                <a:latin typeface="Times New Roman" panose="02020603050405020304" pitchFamily="18" charset="0"/>
                <a:cs typeface="Times New Roman" panose="02020603050405020304" pitchFamily="18" charset="0"/>
              </a:rPr>
              <a:t> con l’ausilio del docente</a:t>
            </a:r>
          </a:p>
        </p:txBody>
      </p:sp>
      <p:sp>
        <p:nvSpPr>
          <p:cNvPr id="5" name="CasellaDiTesto 4">
            <a:extLst>
              <a:ext uri="{FF2B5EF4-FFF2-40B4-BE49-F238E27FC236}">
                <a16:creationId xmlns:a16="http://schemas.microsoft.com/office/drawing/2014/main" id="{0496E8CB-F891-4E8C-7F7E-AF32446F5A21}"/>
              </a:ext>
            </a:extLst>
          </p:cNvPr>
          <p:cNvSpPr txBox="1"/>
          <p:nvPr/>
        </p:nvSpPr>
        <p:spPr>
          <a:xfrm>
            <a:off x="5184115" y="2518372"/>
            <a:ext cx="1828800" cy="1828800"/>
          </a:xfrm>
          <a:prstGeom prst="rect">
            <a:avLst/>
          </a:prstGeom>
          <a:noFill/>
        </p:spPr>
        <p:txBody>
          <a:bodyPr wrap="square" rtlCol="0">
            <a:spAutoFit/>
          </a:bodyPr>
          <a:lstStyle/>
          <a:p>
            <a:pPr algn="l"/>
            <a:endParaRPr lang="it-IT" dirty="0"/>
          </a:p>
        </p:txBody>
      </p:sp>
      <p:sp>
        <p:nvSpPr>
          <p:cNvPr id="6" name="CasellaDiTesto 5">
            <a:extLst>
              <a:ext uri="{FF2B5EF4-FFF2-40B4-BE49-F238E27FC236}">
                <a16:creationId xmlns:a16="http://schemas.microsoft.com/office/drawing/2014/main" id="{61320921-27BA-7C75-86A5-21402FC91745}"/>
              </a:ext>
            </a:extLst>
          </p:cNvPr>
          <p:cNvSpPr txBox="1"/>
          <p:nvPr/>
        </p:nvSpPr>
        <p:spPr>
          <a:xfrm>
            <a:off x="2996193" y="1582340"/>
            <a:ext cx="5780637" cy="3693319"/>
          </a:xfrm>
          <a:prstGeom prst="rect">
            <a:avLst/>
          </a:prstGeom>
          <a:noFill/>
        </p:spPr>
        <p:txBody>
          <a:bodyPr wrap="square" rtlCol="0">
            <a:spAutoFit/>
          </a:bodyPr>
          <a:lstStyle/>
          <a:p>
            <a:pPr algn="l"/>
            <a:r>
              <a:rPr lang="it-IT" dirty="0"/>
              <a:t>La vicenda è molto lacunosa sotto il profilo storico. Poche sono le informazioni biografiche sui protagonisti, che sono però realmente esistiti. </a:t>
            </a:r>
            <a:r>
              <a:rPr lang="it-IT" dirty="0" err="1"/>
              <a:t>Franecesca</a:t>
            </a:r>
            <a:r>
              <a:rPr lang="it-IT" dirty="0"/>
              <a:t> da Polenta era figlia di Guido Minore Signore di Ravenna e sposa di </a:t>
            </a:r>
            <a:r>
              <a:rPr lang="it-IT" dirty="0" err="1"/>
              <a:t>Gianciotto</a:t>
            </a:r>
            <a:r>
              <a:rPr lang="it-IT" dirty="0"/>
              <a:t> Malatesta (il fratello di Paolo), e racconta a Dante che un giorno lei e Paolo leggevano per divertimento un libro, che parlava di Lancillotto e della regina Ginevra. Più volte la lettura li aveva indotti a cercarsi con lo sguardo e li aveva fatti impallidire. Quando lessero il punto in cui era descritto il bacio dei due amanti, anche loro si baciarono e interruppero la lettura del libro. Mentre Francesca racconta Paolo rimane in silenzio e piange</a:t>
            </a:r>
          </a:p>
        </p:txBody>
      </p:sp>
    </p:spTree>
    <p:extLst>
      <p:ext uri="{BB962C8B-B14F-4D97-AF65-F5344CB8AC3E}">
        <p14:creationId xmlns:p14="http://schemas.microsoft.com/office/powerpoint/2010/main" val="169491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4B62E8-DFA7-7299-A04C-BB7E1D298711}"/>
              </a:ext>
            </a:extLst>
          </p:cNvPr>
          <p:cNvSpPr>
            <a:spLocks noGrp="1"/>
          </p:cNvSpPr>
          <p:nvPr>
            <p:ph type="title"/>
          </p:nvPr>
        </p:nvSpPr>
        <p:spPr/>
        <p:txBody>
          <a:bodyPr>
            <a:normAutofit/>
          </a:bodyPr>
          <a:lstStyle/>
          <a:p>
            <a:r>
              <a:rPr lang="it-IT" sz="2500" dirty="0">
                <a:latin typeface="Times New Roman" panose="02020603050405020304" pitchFamily="18" charset="0"/>
                <a:cs typeface="Times New Roman" panose="02020603050405020304" pitchFamily="18" charset="0"/>
              </a:rPr>
              <a:t>FASE 3: Verifica formativa</a:t>
            </a:r>
          </a:p>
        </p:txBody>
      </p:sp>
      <p:sp>
        <p:nvSpPr>
          <p:cNvPr id="4" name="CasellaDiTesto 3">
            <a:extLst>
              <a:ext uri="{FF2B5EF4-FFF2-40B4-BE49-F238E27FC236}">
                <a16:creationId xmlns:a16="http://schemas.microsoft.com/office/drawing/2014/main" id="{28E528BF-F889-B37F-23D4-DEF8123A5563}"/>
              </a:ext>
            </a:extLst>
          </p:cNvPr>
          <p:cNvSpPr txBox="1"/>
          <p:nvPr/>
        </p:nvSpPr>
        <p:spPr>
          <a:xfrm>
            <a:off x="838200" y="1273521"/>
            <a:ext cx="5076479" cy="1477328"/>
          </a:xfrm>
          <a:prstGeom prst="rect">
            <a:avLst/>
          </a:prstGeom>
          <a:noFill/>
        </p:spPr>
        <p:txBody>
          <a:bodyPr wrap="square" rtlCol="0">
            <a:spAutoFit/>
          </a:bodyPr>
          <a:lstStyle/>
          <a:p>
            <a:pPr algn="l"/>
            <a:r>
              <a:rPr lang="it-IT" u="sng" dirty="0"/>
              <a:t>Verificare le conoscenze acquisite dagli studenti attraverso domande in classe di ordine generale e domande più specifiche con il supporto dell’applicazione </a:t>
            </a:r>
            <a:r>
              <a:rPr lang="it-IT" u="sng" dirty="0" err="1"/>
              <a:t>Kahoot</a:t>
            </a:r>
            <a:r>
              <a:rPr lang="it-IT" u="sng" dirty="0"/>
              <a:t>! (Game </a:t>
            </a:r>
            <a:r>
              <a:rPr lang="it-IT" u="sng" dirty="0" err="1"/>
              <a:t>based</a:t>
            </a:r>
            <a:r>
              <a:rPr lang="it-IT" u="sng" dirty="0"/>
              <a:t>).</a:t>
            </a:r>
          </a:p>
          <a:p>
            <a:pPr algn="l"/>
            <a:endParaRPr lang="it-IT" u="sng" dirty="0"/>
          </a:p>
        </p:txBody>
      </p:sp>
      <p:pic>
        <p:nvPicPr>
          <p:cNvPr id="5" name="Immagine 4" descr="Crea cuestionarios de evaluación innovadores y dinámicos con KAHOOT¡">
            <a:extLst>
              <a:ext uri="{FF2B5EF4-FFF2-40B4-BE49-F238E27FC236}">
                <a16:creationId xmlns:a16="http://schemas.microsoft.com/office/drawing/2014/main" id="{901EC8AA-8DE1-2AE0-AD28-847889524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012185"/>
            <a:ext cx="5054079" cy="26778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6" name="Connettore 2 5">
            <a:extLst>
              <a:ext uri="{FF2B5EF4-FFF2-40B4-BE49-F238E27FC236}">
                <a16:creationId xmlns:a16="http://schemas.microsoft.com/office/drawing/2014/main" id="{F1B992E9-9959-15E0-3CCE-14C599C59DFA}"/>
              </a:ext>
            </a:extLst>
          </p:cNvPr>
          <p:cNvCxnSpPr>
            <a:cxnSpLocks/>
          </p:cNvCxnSpPr>
          <p:nvPr/>
        </p:nvCxnSpPr>
        <p:spPr>
          <a:xfrm flipH="1">
            <a:off x="1986733" y="2493223"/>
            <a:ext cx="581936" cy="13042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1B0DAF3B-C3C5-C066-ACF4-370A242C163F}"/>
              </a:ext>
            </a:extLst>
          </p:cNvPr>
          <p:cNvCxnSpPr>
            <a:cxnSpLocks/>
          </p:cNvCxnSpPr>
          <p:nvPr/>
        </p:nvCxnSpPr>
        <p:spPr>
          <a:xfrm>
            <a:off x="3567569" y="2512543"/>
            <a:ext cx="695104" cy="12848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B38A8DE7-8756-0E0D-5E60-0AB6169D79F1}"/>
              </a:ext>
            </a:extLst>
          </p:cNvPr>
          <p:cNvSpPr txBox="1"/>
          <p:nvPr/>
        </p:nvSpPr>
        <p:spPr>
          <a:xfrm>
            <a:off x="3915121" y="3852706"/>
            <a:ext cx="1828800" cy="369332"/>
          </a:xfrm>
          <a:prstGeom prst="rect">
            <a:avLst/>
          </a:prstGeom>
          <a:noFill/>
        </p:spPr>
        <p:txBody>
          <a:bodyPr wrap="square" rtlCol="0">
            <a:spAutoFit/>
          </a:bodyPr>
          <a:lstStyle/>
          <a:p>
            <a:pPr algn="l"/>
            <a:r>
              <a:rPr lang="it-IT" dirty="0"/>
              <a:t>Docente</a:t>
            </a:r>
          </a:p>
        </p:txBody>
      </p:sp>
      <p:sp>
        <p:nvSpPr>
          <p:cNvPr id="14" name="CasellaDiTesto 13">
            <a:extLst>
              <a:ext uri="{FF2B5EF4-FFF2-40B4-BE49-F238E27FC236}">
                <a16:creationId xmlns:a16="http://schemas.microsoft.com/office/drawing/2014/main" id="{C6422C6C-E352-2601-7E96-C79D6CFC43B0}"/>
              </a:ext>
            </a:extLst>
          </p:cNvPr>
          <p:cNvSpPr txBox="1"/>
          <p:nvPr/>
        </p:nvSpPr>
        <p:spPr>
          <a:xfrm>
            <a:off x="1187280" y="3874942"/>
            <a:ext cx="1828800" cy="369332"/>
          </a:xfrm>
          <a:prstGeom prst="rect">
            <a:avLst/>
          </a:prstGeom>
          <a:noFill/>
        </p:spPr>
        <p:txBody>
          <a:bodyPr wrap="square" rtlCol="0">
            <a:spAutoFit/>
          </a:bodyPr>
          <a:lstStyle/>
          <a:p>
            <a:pPr algn="l"/>
            <a:r>
              <a:rPr lang="it-IT" dirty="0"/>
              <a:t>Discente</a:t>
            </a:r>
          </a:p>
        </p:txBody>
      </p:sp>
      <p:cxnSp>
        <p:nvCxnSpPr>
          <p:cNvPr id="15" name="Connettore 2 14">
            <a:extLst>
              <a:ext uri="{FF2B5EF4-FFF2-40B4-BE49-F238E27FC236}">
                <a16:creationId xmlns:a16="http://schemas.microsoft.com/office/drawing/2014/main" id="{7B31F756-3029-6A8E-8935-6E18C0D4E0B0}"/>
              </a:ext>
            </a:extLst>
          </p:cNvPr>
          <p:cNvCxnSpPr>
            <a:cxnSpLocks/>
          </p:cNvCxnSpPr>
          <p:nvPr/>
        </p:nvCxnSpPr>
        <p:spPr>
          <a:xfrm>
            <a:off x="1801640" y="4155394"/>
            <a:ext cx="0" cy="9371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5F02A615-FDF3-8DF5-BE2F-93A9F4ECD36D}"/>
              </a:ext>
            </a:extLst>
          </p:cNvPr>
          <p:cNvCxnSpPr>
            <a:cxnSpLocks/>
          </p:cNvCxnSpPr>
          <p:nvPr/>
        </p:nvCxnSpPr>
        <p:spPr>
          <a:xfrm>
            <a:off x="4489649" y="4222038"/>
            <a:ext cx="552628" cy="11018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4E37B4D4-01B8-1B16-7443-C33C2A0AF5B0}"/>
              </a:ext>
            </a:extLst>
          </p:cNvPr>
          <p:cNvSpPr txBox="1"/>
          <p:nvPr/>
        </p:nvSpPr>
        <p:spPr>
          <a:xfrm>
            <a:off x="1072333" y="5261313"/>
            <a:ext cx="1828800" cy="646331"/>
          </a:xfrm>
          <a:prstGeom prst="rect">
            <a:avLst/>
          </a:prstGeom>
          <a:noFill/>
        </p:spPr>
        <p:txBody>
          <a:bodyPr wrap="square" rtlCol="0">
            <a:spAutoFit/>
          </a:bodyPr>
          <a:lstStyle/>
          <a:p>
            <a:pPr algn="l"/>
            <a:r>
              <a:rPr lang="it-IT" dirty="0"/>
              <a:t>Motivazione e Autovalutazione</a:t>
            </a:r>
          </a:p>
        </p:txBody>
      </p:sp>
      <p:sp>
        <p:nvSpPr>
          <p:cNvPr id="25" name="CasellaDiTesto 24">
            <a:extLst>
              <a:ext uri="{FF2B5EF4-FFF2-40B4-BE49-F238E27FC236}">
                <a16:creationId xmlns:a16="http://schemas.microsoft.com/office/drawing/2014/main" id="{6894CA91-4152-9249-A33A-FB56521D6F2D}"/>
              </a:ext>
            </a:extLst>
          </p:cNvPr>
          <p:cNvSpPr txBox="1"/>
          <p:nvPr/>
        </p:nvSpPr>
        <p:spPr>
          <a:xfrm>
            <a:off x="4499708" y="5330216"/>
            <a:ext cx="1828800" cy="923330"/>
          </a:xfrm>
          <a:prstGeom prst="rect">
            <a:avLst/>
          </a:prstGeom>
          <a:noFill/>
        </p:spPr>
        <p:txBody>
          <a:bodyPr wrap="square" rtlCol="0">
            <a:spAutoFit/>
          </a:bodyPr>
          <a:lstStyle/>
          <a:p>
            <a:pPr algn="l"/>
            <a:r>
              <a:rPr lang="it-IT" dirty="0"/>
              <a:t>Efficacia delle metodologie usate</a:t>
            </a:r>
          </a:p>
        </p:txBody>
      </p:sp>
    </p:spTree>
    <p:extLst>
      <p:ext uri="{BB962C8B-B14F-4D97-AF65-F5344CB8AC3E}">
        <p14:creationId xmlns:p14="http://schemas.microsoft.com/office/powerpoint/2010/main" val="4182323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979B3078-639B-B8F2-4561-5D57E6D404ED}"/>
              </a:ext>
            </a:extLst>
          </p:cNvPr>
          <p:cNvPicPr>
            <a:picLocks noChangeAspect="1"/>
          </p:cNvPicPr>
          <p:nvPr/>
        </p:nvPicPr>
        <p:blipFill rotWithShape="1">
          <a:blip r:embed="rId2">
            <a:extLst>
              <a:ext uri="{28A0092B-C50C-407E-A947-70E740481C1C}">
                <a14:useLocalDpi xmlns:a14="http://schemas.microsoft.com/office/drawing/2010/main" val="0"/>
              </a:ext>
            </a:extLst>
          </a:blip>
          <a:srcRect t="4774" r="38031" b="489"/>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E9D53B7-B0E8-9954-5A3E-3474841F1475}"/>
              </a:ext>
            </a:extLst>
          </p:cNvPr>
          <p:cNvSpPr>
            <a:spLocks noGrp="1"/>
          </p:cNvSpPr>
          <p:nvPr>
            <p:ph type="title"/>
          </p:nvPr>
        </p:nvSpPr>
        <p:spPr>
          <a:xfrm>
            <a:off x="338019" y="1046918"/>
            <a:ext cx="5029544" cy="2050605"/>
          </a:xfrm>
        </p:spPr>
        <p:txBody>
          <a:bodyPr vert="horz" lIns="91440" tIns="45720" rIns="91440" bIns="45720" rtlCol="0" anchor="b">
            <a:normAutofit fontScale="90000"/>
          </a:bodyPr>
          <a:lstStyle/>
          <a:p>
            <a:r>
              <a:rPr lang="en-US" sz="4100">
                <a:solidFill>
                  <a:schemeClr val="bg1"/>
                </a:solidFill>
              </a:rPr>
              <a:t>Fase 4: approfondimenti ed eventuali collegamenti con le altre discipline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3D16211D-FBE9-C331-3E29-79B1443CB28B}"/>
              </a:ext>
            </a:extLst>
          </p:cNvPr>
          <p:cNvSpPr txBox="1"/>
          <p:nvPr/>
        </p:nvSpPr>
        <p:spPr>
          <a:xfrm>
            <a:off x="518993" y="3221101"/>
            <a:ext cx="3004494" cy="923330"/>
          </a:xfrm>
          <a:prstGeom prst="rect">
            <a:avLst/>
          </a:prstGeom>
          <a:noFill/>
        </p:spPr>
        <p:txBody>
          <a:bodyPr wrap="square" rtlCol="0">
            <a:spAutoFit/>
          </a:bodyPr>
          <a:lstStyle/>
          <a:p>
            <a:pPr algn="l"/>
            <a:r>
              <a:rPr lang="it-IT" dirty="0">
                <a:solidFill>
                  <a:schemeClr val="bg1"/>
                </a:solidFill>
              </a:rPr>
              <a:t>Umberto </a:t>
            </a:r>
            <a:r>
              <a:rPr lang="it-IT" dirty="0" err="1">
                <a:solidFill>
                  <a:schemeClr val="bg1"/>
                </a:solidFill>
              </a:rPr>
              <a:t>Boccioni</a:t>
            </a:r>
            <a:r>
              <a:rPr lang="it-IT" dirty="0">
                <a:solidFill>
                  <a:schemeClr val="bg1"/>
                </a:solidFill>
              </a:rPr>
              <a:t>, </a:t>
            </a:r>
            <a:r>
              <a:rPr lang="it-IT" i="1" dirty="0">
                <a:solidFill>
                  <a:schemeClr val="bg1"/>
                </a:solidFill>
              </a:rPr>
              <a:t>Il sogno di Paolo e Francesca </a:t>
            </a:r>
            <a:r>
              <a:rPr lang="it-IT" dirty="0">
                <a:solidFill>
                  <a:schemeClr val="bg1"/>
                </a:solidFill>
              </a:rPr>
              <a:t>(1908-1909)</a:t>
            </a:r>
          </a:p>
        </p:txBody>
      </p:sp>
    </p:spTree>
    <p:extLst>
      <p:ext uri="{BB962C8B-B14F-4D97-AF65-F5344CB8AC3E}">
        <p14:creationId xmlns:p14="http://schemas.microsoft.com/office/powerpoint/2010/main" val="4006947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D4528-6DEB-C21C-0548-87407B5EDD7E}"/>
              </a:ext>
            </a:extLst>
          </p:cNvPr>
          <p:cNvSpPr>
            <a:spLocks noGrp="1"/>
          </p:cNvSpPr>
          <p:nvPr>
            <p:ph type="title"/>
          </p:nvPr>
        </p:nvSpPr>
        <p:spPr/>
        <p:txBody>
          <a:bodyPr>
            <a:normAutofit/>
          </a:bodyPr>
          <a:lstStyle/>
          <a:p>
            <a:r>
              <a:rPr lang="it-IT" sz="2400" dirty="0">
                <a:latin typeface="Times New Roman" panose="02020603050405020304" pitchFamily="18" charset="0"/>
                <a:cs typeface="Times New Roman" panose="02020603050405020304" pitchFamily="18" charset="0"/>
              </a:rPr>
              <a:t>Verifica </a:t>
            </a:r>
            <a:r>
              <a:rPr lang="it-IT" sz="2400" dirty="0" err="1">
                <a:latin typeface="Times New Roman" panose="02020603050405020304" pitchFamily="18" charset="0"/>
                <a:cs typeface="Times New Roman" panose="02020603050405020304" pitchFamily="18" charset="0"/>
              </a:rPr>
              <a:t>sommativa</a:t>
            </a:r>
            <a:endParaRPr lang="it-IT" sz="24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4D766550-79EF-698D-46B3-3ACC07B4C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24" y="1265966"/>
            <a:ext cx="4255811" cy="5592034"/>
          </a:xfrm>
          <a:prstGeom prst="rect">
            <a:avLst/>
          </a:prstGeom>
        </p:spPr>
      </p:pic>
    </p:spTree>
    <p:extLst>
      <p:ext uri="{BB962C8B-B14F-4D97-AF65-F5344CB8AC3E}">
        <p14:creationId xmlns:p14="http://schemas.microsoft.com/office/powerpoint/2010/main" val="255507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E11B61-355F-925A-47D9-E43BFD882EA2}"/>
              </a:ext>
            </a:extLst>
          </p:cNvPr>
          <p:cNvSpPr>
            <a:spLocks noGrp="1"/>
          </p:cNvSpPr>
          <p:nvPr>
            <p:ph type="title"/>
          </p:nvPr>
        </p:nvSpPr>
        <p:spPr/>
        <p:txBody>
          <a:bodyPr>
            <a:normAutofit/>
          </a:bodyPr>
          <a:lstStyle/>
          <a:p>
            <a:r>
              <a:rPr lang="it-IT" sz="3600" dirty="0">
                <a:latin typeface="Times New Roman" panose="02020603050405020304" pitchFamily="18" charset="0"/>
                <a:cs typeface="Times New Roman" panose="02020603050405020304" pitchFamily="18" charset="0"/>
              </a:rPr>
              <a:t>Destinatari</a:t>
            </a:r>
          </a:p>
        </p:txBody>
      </p:sp>
      <p:sp>
        <p:nvSpPr>
          <p:cNvPr id="3" name="Segnaposto contenuto 2">
            <a:extLst>
              <a:ext uri="{FF2B5EF4-FFF2-40B4-BE49-F238E27FC236}">
                <a16:creationId xmlns:a16="http://schemas.microsoft.com/office/drawing/2014/main" id="{3DB4C05F-824F-0E09-8D0C-11C0E3E94764}"/>
              </a:ext>
            </a:extLst>
          </p:cNvPr>
          <p:cNvSpPr>
            <a:spLocks noGrp="1"/>
          </p:cNvSpPr>
          <p:nvPr>
            <p:ph idx="1"/>
          </p:nvPr>
        </p:nvSpPr>
        <p:spPr/>
        <p:txBody>
          <a:bodyPr/>
          <a:lstStyle/>
          <a:p>
            <a:r>
              <a:rPr lang="it-IT" dirty="0"/>
              <a:t>Liceo Scientifico, classe terza</a:t>
            </a:r>
          </a:p>
          <a:p>
            <a:r>
              <a:rPr lang="it-IT" dirty="0"/>
              <a:t>La classe è prettamente eterogenea per livelli di apprendimento, stili cognitivi e comportamentali.</a:t>
            </a:r>
          </a:p>
          <a:p>
            <a:r>
              <a:rPr lang="it-IT" dirty="0"/>
              <a:t>È presente un alunno DSA (dislessia e </a:t>
            </a:r>
            <a:r>
              <a:rPr lang="it-IT" dirty="0" err="1"/>
              <a:t>disortografia</a:t>
            </a:r>
            <a:r>
              <a:rPr lang="it-IT" dirty="0"/>
              <a:t>), il quale ha un PDP secondo la L. 170/2010.</a:t>
            </a:r>
          </a:p>
        </p:txBody>
      </p:sp>
    </p:spTree>
    <p:extLst>
      <p:ext uri="{BB962C8B-B14F-4D97-AF65-F5344CB8AC3E}">
        <p14:creationId xmlns:p14="http://schemas.microsoft.com/office/powerpoint/2010/main" val="4026491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Persone in terapia di gruppo">
            <a:extLst>
              <a:ext uri="{FF2B5EF4-FFF2-40B4-BE49-F238E27FC236}">
                <a16:creationId xmlns:a16="http://schemas.microsoft.com/office/drawing/2014/main" id="{777F75A5-B4F1-6D0F-958A-FE989467ABCC}"/>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15730"/>
          <a:stretch/>
        </p:blipFill>
        <p:spPr>
          <a:xfrm>
            <a:off x="20" y="10"/>
            <a:ext cx="12191979" cy="6857990"/>
          </a:xfrm>
          <a:prstGeom prst="rect">
            <a:avLst/>
          </a:prstGeom>
        </p:spPr>
      </p:pic>
      <p:sp>
        <p:nvSpPr>
          <p:cNvPr id="2" name="Titolo 1">
            <a:extLst>
              <a:ext uri="{FF2B5EF4-FFF2-40B4-BE49-F238E27FC236}">
                <a16:creationId xmlns:a16="http://schemas.microsoft.com/office/drawing/2014/main" id="{E1C10B6B-25D6-D9B3-538B-3308C56ADD2B}"/>
              </a:ext>
            </a:extLst>
          </p:cNvPr>
          <p:cNvSpPr>
            <a:spLocks noGrp="1"/>
          </p:cNvSpPr>
          <p:nvPr>
            <p:ph type="title"/>
          </p:nvPr>
        </p:nvSpPr>
        <p:spPr>
          <a:xfrm>
            <a:off x="841249" y="941832"/>
            <a:ext cx="10506456" cy="2057400"/>
          </a:xfrm>
        </p:spPr>
        <p:txBody>
          <a:bodyPr anchor="b">
            <a:normAutofit/>
          </a:bodyPr>
          <a:lstStyle/>
          <a:p>
            <a:r>
              <a:rPr lang="it-IT" sz="5000">
                <a:solidFill>
                  <a:schemeClr val="bg1"/>
                </a:solidFill>
                <a:latin typeface="Times New Roman" panose="02020603050405020304" pitchFamily="18" charset="0"/>
                <a:cs typeface="Times New Roman" panose="02020603050405020304" pitchFamily="18" charset="0"/>
              </a:rPr>
              <a:t>Fase 5: Recupero/Potenziamento</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F2FD0AB9-8E5A-B547-1E93-A6E453D8BF49}"/>
              </a:ext>
            </a:extLst>
          </p:cNvPr>
          <p:cNvSpPr>
            <a:spLocks noGrp="1"/>
          </p:cNvSpPr>
          <p:nvPr>
            <p:ph idx="1"/>
          </p:nvPr>
        </p:nvSpPr>
        <p:spPr>
          <a:xfrm>
            <a:off x="841248" y="3502152"/>
            <a:ext cx="10506456" cy="2670048"/>
          </a:xfrm>
        </p:spPr>
        <p:txBody>
          <a:bodyPr>
            <a:normAutofit/>
          </a:bodyPr>
          <a:lstStyle/>
          <a:p>
            <a:r>
              <a:rPr lang="it-IT" sz="2000">
                <a:solidFill>
                  <a:schemeClr val="bg1"/>
                </a:solidFill>
              </a:rPr>
              <a:t>Peer tutoring: l’alunno in difficoltà percepisce le situazioni in cui è coinvolto come accessibili, perché mediate da un compagno e non da un adulto</a:t>
            </a:r>
          </a:p>
          <a:p>
            <a:r>
              <a:rPr lang="it-IT" sz="2000">
                <a:solidFill>
                  <a:schemeClr val="bg1"/>
                </a:solidFill>
              </a:rPr>
              <a:t>Obiettivi specifici e trasversali: motivare l’alunno in difficoltà, sviluppare competenze disciplinari e potenziare le proprie abilità.</a:t>
            </a:r>
          </a:p>
        </p:txBody>
      </p:sp>
    </p:spTree>
    <p:extLst>
      <p:ext uri="{BB962C8B-B14F-4D97-AF65-F5344CB8AC3E}">
        <p14:creationId xmlns:p14="http://schemas.microsoft.com/office/powerpoint/2010/main" val="947603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8E1BD2-D423-E8DA-2EFB-300125DD5B69}"/>
              </a:ext>
            </a:extLst>
          </p:cNvPr>
          <p:cNvSpPr>
            <a:spLocks noGrp="1"/>
          </p:cNvSpPr>
          <p:nvPr>
            <p:ph type="title"/>
          </p:nvPr>
        </p:nvSpPr>
        <p:spPr/>
        <p:txBody>
          <a:bodyPr>
            <a:normAutofit/>
          </a:bodyPr>
          <a:lstStyle/>
          <a:p>
            <a:r>
              <a:rPr lang="it-IT" sz="2400" dirty="0">
                <a:latin typeface="Times New Roman" panose="02020603050405020304" pitchFamily="18" charset="0"/>
                <a:cs typeface="Times New Roman" panose="02020603050405020304" pitchFamily="18" charset="0"/>
              </a:rPr>
              <a:t>Strategie per lo studente DSA: dislessia/</a:t>
            </a:r>
            <a:r>
              <a:rPr lang="it-IT" sz="2400" dirty="0" err="1">
                <a:latin typeface="Times New Roman" panose="02020603050405020304" pitchFamily="18" charset="0"/>
                <a:cs typeface="Times New Roman" panose="02020603050405020304" pitchFamily="18" charset="0"/>
              </a:rPr>
              <a:t>disortografia</a:t>
            </a:r>
            <a:endParaRPr lang="it-IT" sz="2400" dirty="0">
              <a:latin typeface="Times New Roman" panose="02020603050405020304" pitchFamily="18" charset="0"/>
              <a:cs typeface="Times New Roman" panose="02020603050405020304" pitchFamily="18" charset="0"/>
            </a:endParaRPr>
          </a:p>
        </p:txBody>
      </p:sp>
      <p:sp>
        <p:nvSpPr>
          <p:cNvPr id="4" name="Rettangolo con angoli arrotondati 3">
            <a:extLst>
              <a:ext uri="{FF2B5EF4-FFF2-40B4-BE49-F238E27FC236}">
                <a16:creationId xmlns:a16="http://schemas.microsoft.com/office/drawing/2014/main" id="{FA8F4347-C833-7826-7B2F-9602D2AADC8A}"/>
              </a:ext>
            </a:extLst>
          </p:cNvPr>
          <p:cNvSpPr/>
          <p:nvPr/>
        </p:nvSpPr>
        <p:spPr>
          <a:xfrm>
            <a:off x="6651501" y="1590706"/>
            <a:ext cx="3847084" cy="3961181"/>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a:extLst>
              <a:ext uri="{FF2B5EF4-FFF2-40B4-BE49-F238E27FC236}">
                <a16:creationId xmlns:a16="http://schemas.microsoft.com/office/drawing/2014/main" id="{2215D324-244B-A9AD-4B68-1BF9D9AD1A8F}"/>
              </a:ext>
            </a:extLst>
          </p:cNvPr>
          <p:cNvSpPr txBox="1"/>
          <p:nvPr/>
        </p:nvSpPr>
        <p:spPr>
          <a:xfrm>
            <a:off x="7022083" y="2036735"/>
            <a:ext cx="3009932" cy="369332"/>
          </a:xfrm>
          <a:prstGeom prst="rect">
            <a:avLst/>
          </a:prstGeom>
          <a:noFill/>
        </p:spPr>
        <p:txBody>
          <a:bodyPr wrap="square" rtlCol="0">
            <a:spAutoFit/>
          </a:bodyPr>
          <a:lstStyle/>
          <a:p>
            <a:pPr algn="l"/>
            <a:r>
              <a:rPr lang="it-IT" dirty="0"/>
              <a:t>Misure dispensative</a:t>
            </a:r>
          </a:p>
        </p:txBody>
      </p:sp>
      <p:sp>
        <p:nvSpPr>
          <p:cNvPr id="6" name="CasellaDiTesto 5">
            <a:extLst>
              <a:ext uri="{FF2B5EF4-FFF2-40B4-BE49-F238E27FC236}">
                <a16:creationId xmlns:a16="http://schemas.microsoft.com/office/drawing/2014/main" id="{8F822DEE-084C-6C82-6832-A4C75745267E}"/>
              </a:ext>
            </a:extLst>
          </p:cNvPr>
          <p:cNvSpPr txBox="1"/>
          <p:nvPr/>
        </p:nvSpPr>
        <p:spPr>
          <a:xfrm>
            <a:off x="6911140" y="2477486"/>
            <a:ext cx="3009933" cy="2308324"/>
          </a:xfrm>
          <a:prstGeom prst="rect">
            <a:avLst/>
          </a:prstGeom>
          <a:noFill/>
        </p:spPr>
        <p:txBody>
          <a:bodyPr wrap="square" rtlCol="0">
            <a:spAutoFit/>
          </a:bodyPr>
          <a:lstStyle/>
          <a:p>
            <a:pPr algn="l"/>
            <a:r>
              <a:rPr lang="it-IT" dirty="0"/>
              <a:t>Dispensa dalla lettura ad alta voce;</a:t>
            </a:r>
          </a:p>
          <a:p>
            <a:pPr algn="l"/>
            <a:r>
              <a:rPr lang="it-IT" dirty="0"/>
              <a:t>Dispensa dal prendere appunti;</a:t>
            </a:r>
          </a:p>
          <a:p>
            <a:pPr algn="l"/>
            <a:r>
              <a:rPr lang="it-IT" dirty="0"/>
              <a:t>Selezione del lessico e delle definizioni da memorizzare;</a:t>
            </a:r>
          </a:p>
          <a:p>
            <a:pPr algn="l"/>
            <a:r>
              <a:rPr lang="it-IT" dirty="0"/>
              <a:t>Tempi maggiori di quelli previsti per gli altri studenti</a:t>
            </a:r>
          </a:p>
        </p:txBody>
      </p:sp>
      <p:sp>
        <p:nvSpPr>
          <p:cNvPr id="7" name="Rettangolo con angoli arrotondati 6">
            <a:extLst>
              <a:ext uri="{FF2B5EF4-FFF2-40B4-BE49-F238E27FC236}">
                <a16:creationId xmlns:a16="http://schemas.microsoft.com/office/drawing/2014/main" id="{737523ED-4641-F8CB-5878-479EE6022965}"/>
              </a:ext>
            </a:extLst>
          </p:cNvPr>
          <p:cNvSpPr/>
          <p:nvPr/>
        </p:nvSpPr>
        <p:spPr>
          <a:xfrm>
            <a:off x="1742735" y="1595622"/>
            <a:ext cx="3600387" cy="3952921"/>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5288BF3C-5413-9D5F-F157-E7923B56520A}"/>
              </a:ext>
            </a:extLst>
          </p:cNvPr>
          <p:cNvSpPr txBox="1"/>
          <p:nvPr/>
        </p:nvSpPr>
        <p:spPr>
          <a:xfrm>
            <a:off x="2038658" y="2408675"/>
            <a:ext cx="1191827" cy="1339675"/>
          </a:xfrm>
          <a:prstGeom prst="rect">
            <a:avLst/>
          </a:prstGeom>
          <a:noFill/>
        </p:spPr>
        <p:txBody>
          <a:bodyPr wrap="square" rtlCol="0">
            <a:spAutoFit/>
          </a:bodyPr>
          <a:lstStyle/>
          <a:p>
            <a:pPr algn="l"/>
            <a:endParaRPr lang="it-IT" dirty="0"/>
          </a:p>
        </p:txBody>
      </p:sp>
      <p:sp>
        <p:nvSpPr>
          <p:cNvPr id="9" name="CasellaDiTesto 8">
            <a:extLst>
              <a:ext uri="{FF2B5EF4-FFF2-40B4-BE49-F238E27FC236}">
                <a16:creationId xmlns:a16="http://schemas.microsoft.com/office/drawing/2014/main" id="{82073960-D7DA-F237-E18C-C8581DED3BA8}"/>
              </a:ext>
            </a:extLst>
          </p:cNvPr>
          <p:cNvSpPr txBox="1"/>
          <p:nvPr/>
        </p:nvSpPr>
        <p:spPr>
          <a:xfrm>
            <a:off x="2159985" y="2219417"/>
            <a:ext cx="2340499" cy="369332"/>
          </a:xfrm>
          <a:prstGeom prst="rect">
            <a:avLst/>
          </a:prstGeom>
          <a:noFill/>
        </p:spPr>
        <p:txBody>
          <a:bodyPr wrap="square" rtlCol="0">
            <a:spAutoFit/>
          </a:bodyPr>
          <a:lstStyle/>
          <a:p>
            <a:pPr algn="l"/>
            <a:r>
              <a:rPr lang="it-IT" dirty="0"/>
              <a:t>Misure compensative</a:t>
            </a:r>
          </a:p>
        </p:txBody>
      </p:sp>
      <p:sp>
        <p:nvSpPr>
          <p:cNvPr id="10" name="CasellaDiTesto 9">
            <a:extLst>
              <a:ext uri="{FF2B5EF4-FFF2-40B4-BE49-F238E27FC236}">
                <a16:creationId xmlns:a16="http://schemas.microsoft.com/office/drawing/2014/main" id="{F9E52F5C-E9F0-C57F-6D5E-E06BC93A571B}"/>
              </a:ext>
            </a:extLst>
          </p:cNvPr>
          <p:cNvSpPr txBox="1"/>
          <p:nvPr/>
        </p:nvSpPr>
        <p:spPr>
          <a:xfrm>
            <a:off x="2159985" y="2778007"/>
            <a:ext cx="1828800" cy="2031325"/>
          </a:xfrm>
          <a:prstGeom prst="rect">
            <a:avLst/>
          </a:prstGeom>
          <a:noFill/>
        </p:spPr>
        <p:txBody>
          <a:bodyPr wrap="square" rtlCol="0">
            <a:spAutoFit/>
          </a:bodyPr>
          <a:lstStyle/>
          <a:p>
            <a:pPr algn="l"/>
            <a:r>
              <a:rPr lang="it-IT" dirty="0"/>
              <a:t>Caratteri ad elevata leggibilità;</a:t>
            </a:r>
          </a:p>
          <a:p>
            <a:pPr algn="l"/>
            <a:r>
              <a:rPr lang="it-IT" dirty="0"/>
              <a:t>Costruzioni di schemi e mappe;</a:t>
            </a:r>
          </a:p>
          <a:p>
            <a:pPr algn="l"/>
            <a:r>
              <a:rPr lang="it-IT" dirty="0"/>
              <a:t>Supporti digitali.</a:t>
            </a:r>
          </a:p>
        </p:txBody>
      </p:sp>
    </p:spTree>
    <p:extLst>
      <p:ext uri="{BB962C8B-B14F-4D97-AF65-F5344CB8AC3E}">
        <p14:creationId xmlns:p14="http://schemas.microsoft.com/office/powerpoint/2010/main" val="302435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5082BB0-90EC-584C-F5B1-B338454D3BA0}"/>
              </a:ext>
            </a:extLst>
          </p:cNvPr>
          <p:cNvSpPr>
            <a:spLocks noGrp="1"/>
          </p:cNvSpPr>
          <p:nvPr>
            <p:ph idx="1"/>
          </p:nvPr>
        </p:nvSpPr>
        <p:spPr>
          <a:xfrm>
            <a:off x="838200" y="2141537"/>
            <a:ext cx="10515600" cy="4351338"/>
          </a:xfrm>
        </p:spPr>
        <p:txBody>
          <a:bodyPr/>
          <a:lstStyle/>
          <a:p>
            <a:r>
              <a:rPr lang="it-IT" dirty="0"/>
              <a:t>Prerequisiti: conoscere il periodo storico del Duecento, conoscere le caratteristiche del Dolce stilnovo, conoscere la definizione di commedia.</a:t>
            </a:r>
          </a:p>
        </p:txBody>
      </p:sp>
      <p:sp>
        <p:nvSpPr>
          <p:cNvPr id="5" name="Titolo 4">
            <a:extLst>
              <a:ext uri="{FF2B5EF4-FFF2-40B4-BE49-F238E27FC236}">
                <a16:creationId xmlns:a16="http://schemas.microsoft.com/office/drawing/2014/main" id="{870E6B2B-76E8-95BC-BB26-39135952510B}"/>
              </a:ext>
            </a:extLst>
          </p:cNvPr>
          <p:cNvSpPr>
            <a:spLocks noGrp="1"/>
          </p:cNvSpPr>
          <p:nvPr>
            <p:ph type="title"/>
          </p:nvPr>
        </p:nvSpPr>
        <p:spPr/>
        <p:txBody>
          <a:bodyPr/>
          <a:lstStyle/>
          <a:p>
            <a:r>
              <a:rPr lang="it-IT" dirty="0"/>
              <a:t>Prerequisiti richiesti</a:t>
            </a:r>
          </a:p>
        </p:txBody>
      </p:sp>
    </p:spTree>
    <p:extLst>
      <p:ext uri="{BB962C8B-B14F-4D97-AF65-F5344CB8AC3E}">
        <p14:creationId xmlns:p14="http://schemas.microsoft.com/office/powerpoint/2010/main" val="250847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C37BE3-8EBC-D64F-02F3-D4A8FD998A24}"/>
              </a:ext>
            </a:extLst>
          </p:cNvPr>
          <p:cNvSpPr>
            <a:spLocks noGrp="1"/>
          </p:cNvSpPr>
          <p:nvPr>
            <p:ph type="title"/>
          </p:nvPr>
        </p:nvSpPr>
        <p:spPr/>
        <p:txBody>
          <a:bodyPr/>
          <a:lstStyle/>
          <a:p>
            <a:r>
              <a:rPr lang="it-IT" dirty="0"/>
              <a:t>Obiettivi specifici di apprendimento</a:t>
            </a:r>
          </a:p>
        </p:txBody>
      </p:sp>
      <p:sp>
        <p:nvSpPr>
          <p:cNvPr id="4" name="Rettangolo 3">
            <a:extLst>
              <a:ext uri="{FF2B5EF4-FFF2-40B4-BE49-F238E27FC236}">
                <a16:creationId xmlns:a16="http://schemas.microsoft.com/office/drawing/2014/main" id="{82EA2851-90CB-D4F5-4EDE-D25A5743AD2C}"/>
              </a:ext>
            </a:extLst>
          </p:cNvPr>
          <p:cNvSpPr/>
          <p:nvPr/>
        </p:nvSpPr>
        <p:spPr>
          <a:xfrm>
            <a:off x="583706" y="1686387"/>
            <a:ext cx="3781148" cy="3418273"/>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15FEE027-0C15-F2A1-27E8-A104E955EBFE}"/>
              </a:ext>
            </a:extLst>
          </p:cNvPr>
          <p:cNvSpPr txBox="1"/>
          <p:nvPr/>
        </p:nvSpPr>
        <p:spPr>
          <a:xfrm>
            <a:off x="1557784" y="1842787"/>
            <a:ext cx="1828800" cy="646331"/>
          </a:xfrm>
          <a:prstGeom prst="rect">
            <a:avLst/>
          </a:prstGeom>
          <a:noFill/>
        </p:spPr>
        <p:txBody>
          <a:bodyPr wrap="square" rtlCol="0">
            <a:spAutoFit/>
          </a:bodyPr>
          <a:lstStyle/>
          <a:p>
            <a:pPr algn="l"/>
            <a:r>
              <a:rPr lang="it-IT" dirty="0"/>
              <a:t>Competenze (saper essere):</a:t>
            </a:r>
          </a:p>
        </p:txBody>
      </p:sp>
      <p:sp>
        <p:nvSpPr>
          <p:cNvPr id="6" name="CasellaDiTesto 5">
            <a:extLst>
              <a:ext uri="{FF2B5EF4-FFF2-40B4-BE49-F238E27FC236}">
                <a16:creationId xmlns:a16="http://schemas.microsoft.com/office/drawing/2014/main" id="{99F74A07-33CD-2B8C-1832-73696322172B}"/>
              </a:ext>
            </a:extLst>
          </p:cNvPr>
          <p:cNvSpPr txBox="1"/>
          <p:nvPr/>
        </p:nvSpPr>
        <p:spPr>
          <a:xfrm>
            <a:off x="583706" y="2550604"/>
            <a:ext cx="3906422" cy="1754326"/>
          </a:xfrm>
          <a:prstGeom prst="rect">
            <a:avLst/>
          </a:prstGeom>
          <a:noFill/>
        </p:spPr>
        <p:txBody>
          <a:bodyPr wrap="square" rtlCol="0">
            <a:spAutoFit/>
          </a:bodyPr>
          <a:lstStyle/>
          <a:p>
            <a:pPr algn="l"/>
            <a:r>
              <a:rPr lang="it-IT" dirty="0"/>
              <a:t>Comprendere il linguaggio specifico del testo letterario;</a:t>
            </a:r>
          </a:p>
          <a:p>
            <a:pPr algn="l"/>
            <a:r>
              <a:rPr lang="it-IT" dirty="0"/>
              <a:t>Conoscere le principali figure retoriche;</a:t>
            </a:r>
          </a:p>
          <a:p>
            <a:pPr algn="l"/>
            <a:r>
              <a:rPr lang="it-IT" dirty="0"/>
              <a:t>Saper svolgere un’analisi del testo, conoscendone fasi e tecniche.</a:t>
            </a:r>
          </a:p>
        </p:txBody>
      </p:sp>
      <p:sp>
        <p:nvSpPr>
          <p:cNvPr id="7" name="Rettangolo 6">
            <a:extLst>
              <a:ext uri="{FF2B5EF4-FFF2-40B4-BE49-F238E27FC236}">
                <a16:creationId xmlns:a16="http://schemas.microsoft.com/office/drawing/2014/main" id="{C3793ABD-C477-33C6-8362-E03FC827A605}"/>
              </a:ext>
            </a:extLst>
          </p:cNvPr>
          <p:cNvSpPr/>
          <p:nvPr/>
        </p:nvSpPr>
        <p:spPr>
          <a:xfrm>
            <a:off x="4565466" y="1648163"/>
            <a:ext cx="3418273" cy="3418273"/>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E3D58AB3-85B2-F90F-6B81-B7BDA39E42ED}"/>
              </a:ext>
            </a:extLst>
          </p:cNvPr>
          <p:cNvSpPr txBox="1"/>
          <p:nvPr/>
        </p:nvSpPr>
        <p:spPr>
          <a:xfrm>
            <a:off x="5182833" y="2513367"/>
            <a:ext cx="1828800" cy="1477328"/>
          </a:xfrm>
          <a:prstGeom prst="rect">
            <a:avLst/>
          </a:prstGeom>
          <a:noFill/>
        </p:spPr>
        <p:txBody>
          <a:bodyPr wrap="square" rtlCol="0">
            <a:spAutoFit/>
          </a:bodyPr>
          <a:lstStyle/>
          <a:p>
            <a:pPr algn="l"/>
            <a:r>
              <a:rPr lang="it-IT" dirty="0"/>
              <a:t>Struttura, trama, e temi trattati;</a:t>
            </a:r>
          </a:p>
          <a:p>
            <a:pPr algn="l"/>
            <a:r>
              <a:rPr lang="it-IT" dirty="0"/>
              <a:t>Caratteristiche e innovazioni dell’opera.</a:t>
            </a:r>
          </a:p>
        </p:txBody>
      </p:sp>
      <p:sp>
        <p:nvSpPr>
          <p:cNvPr id="9" name="CasellaDiTesto 8">
            <a:extLst>
              <a:ext uri="{FF2B5EF4-FFF2-40B4-BE49-F238E27FC236}">
                <a16:creationId xmlns:a16="http://schemas.microsoft.com/office/drawing/2014/main" id="{764D343F-7F84-F979-0340-F69B312E7067}"/>
              </a:ext>
            </a:extLst>
          </p:cNvPr>
          <p:cNvSpPr txBox="1"/>
          <p:nvPr/>
        </p:nvSpPr>
        <p:spPr>
          <a:xfrm>
            <a:off x="5468398" y="1789098"/>
            <a:ext cx="1828800" cy="646331"/>
          </a:xfrm>
          <a:prstGeom prst="rect">
            <a:avLst/>
          </a:prstGeom>
          <a:noFill/>
        </p:spPr>
        <p:txBody>
          <a:bodyPr wrap="square" rtlCol="0">
            <a:spAutoFit/>
          </a:bodyPr>
          <a:lstStyle/>
          <a:p>
            <a:pPr algn="l"/>
            <a:r>
              <a:rPr lang="it-IT" dirty="0"/>
              <a:t>Conoscenze (sapere):</a:t>
            </a:r>
          </a:p>
        </p:txBody>
      </p:sp>
      <p:sp>
        <p:nvSpPr>
          <p:cNvPr id="10" name="Rettangolo 9">
            <a:extLst>
              <a:ext uri="{FF2B5EF4-FFF2-40B4-BE49-F238E27FC236}">
                <a16:creationId xmlns:a16="http://schemas.microsoft.com/office/drawing/2014/main" id="{FD9ECBF3-34EE-7A5C-24D4-F4CE9C27AB23}"/>
              </a:ext>
            </a:extLst>
          </p:cNvPr>
          <p:cNvSpPr/>
          <p:nvPr/>
        </p:nvSpPr>
        <p:spPr>
          <a:xfrm>
            <a:off x="8277072" y="1622730"/>
            <a:ext cx="3331222" cy="3443706"/>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Cogliere i caratteri specifici dell’opera di Dante in rapporto al tempo e alle linee culturali dell’epoca;</a:t>
            </a:r>
          </a:p>
          <a:p>
            <a:pPr algn="ctr"/>
            <a:r>
              <a:rPr lang="it-IT" dirty="0"/>
              <a:t>Formulare commenti coerenti;</a:t>
            </a:r>
          </a:p>
          <a:p>
            <a:pPr algn="ctr"/>
            <a:r>
              <a:rPr lang="it-IT" dirty="0"/>
              <a:t>Attualizzare le tematiche.</a:t>
            </a:r>
          </a:p>
        </p:txBody>
      </p:sp>
      <p:sp>
        <p:nvSpPr>
          <p:cNvPr id="11" name="CasellaDiTesto 10">
            <a:extLst>
              <a:ext uri="{FF2B5EF4-FFF2-40B4-BE49-F238E27FC236}">
                <a16:creationId xmlns:a16="http://schemas.microsoft.com/office/drawing/2014/main" id="{C77B98CF-C033-360A-BD71-584466644B2E}"/>
              </a:ext>
            </a:extLst>
          </p:cNvPr>
          <p:cNvSpPr txBox="1"/>
          <p:nvPr/>
        </p:nvSpPr>
        <p:spPr>
          <a:xfrm>
            <a:off x="8886671" y="1686387"/>
            <a:ext cx="1828800" cy="646331"/>
          </a:xfrm>
          <a:prstGeom prst="rect">
            <a:avLst/>
          </a:prstGeom>
          <a:noFill/>
        </p:spPr>
        <p:txBody>
          <a:bodyPr wrap="square" rtlCol="0">
            <a:spAutoFit/>
          </a:bodyPr>
          <a:lstStyle/>
          <a:p>
            <a:pPr algn="l"/>
            <a:r>
              <a:rPr lang="it-IT" dirty="0"/>
              <a:t>Abilità (saper fare)</a:t>
            </a:r>
          </a:p>
        </p:txBody>
      </p:sp>
    </p:spTree>
    <p:extLst>
      <p:ext uri="{BB962C8B-B14F-4D97-AF65-F5344CB8AC3E}">
        <p14:creationId xmlns:p14="http://schemas.microsoft.com/office/powerpoint/2010/main" val="405058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C37BE3-8EBC-D64F-02F3-D4A8FD998A24}"/>
              </a:ext>
            </a:extLst>
          </p:cNvPr>
          <p:cNvSpPr>
            <a:spLocks noGrp="1"/>
          </p:cNvSpPr>
          <p:nvPr>
            <p:ph type="title"/>
          </p:nvPr>
        </p:nvSpPr>
        <p:spPr>
          <a:xfrm>
            <a:off x="1272763" y="309883"/>
            <a:ext cx="10515600" cy="1325563"/>
          </a:xfrm>
        </p:spPr>
        <p:txBody>
          <a:bodyPr/>
          <a:lstStyle/>
          <a:p>
            <a:r>
              <a:rPr lang="it-IT" dirty="0"/>
              <a:t>Competenze chiave dell’apprendimento permanente</a:t>
            </a:r>
          </a:p>
        </p:txBody>
      </p:sp>
      <p:sp>
        <p:nvSpPr>
          <p:cNvPr id="7" name="Rettangolo 6">
            <a:extLst>
              <a:ext uri="{FF2B5EF4-FFF2-40B4-BE49-F238E27FC236}">
                <a16:creationId xmlns:a16="http://schemas.microsoft.com/office/drawing/2014/main" id="{C3793ABD-C477-33C6-8362-E03FC827A605}"/>
              </a:ext>
            </a:extLst>
          </p:cNvPr>
          <p:cNvSpPr/>
          <p:nvPr/>
        </p:nvSpPr>
        <p:spPr>
          <a:xfrm>
            <a:off x="3309350" y="1878333"/>
            <a:ext cx="3418273" cy="3418273"/>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Sono quelle fissate dal parlamento europeo,</a:t>
            </a:r>
          </a:p>
          <a:p>
            <a:pPr algn="ctr"/>
            <a:r>
              <a:rPr lang="it-IT" dirty="0"/>
              <a:t>Quelle della raccomandazione del consiglio UE del maggio del 2018</a:t>
            </a:r>
          </a:p>
          <a:p>
            <a:pPr algn="ctr"/>
            <a:endParaRPr lang="it-IT" dirty="0"/>
          </a:p>
          <a:p>
            <a:pPr algn="ctr"/>
            <a:r>
              <a:rPr lang="it-IT" dirty="0"/>
              <a:t>https://</a:t>
            </a:r>
            <a:r>
              <a:rPr lang="it-IT" dirty="0" err="1"/>
              <a:t>eur-lex.europa.eu</a:t>
            </a:r>
            <a:r>
              <a:rPr lang="it-IT" dirty="0"/>
              <a:t>/</a:t>
            </a:r>
            <a:r>
              <a:rPr lang="it-IT" dirty="0" err="1"/>
              <a:t>legal-content</a:t>
            </a:r>
            <a:r>
              <a:rPr lang="it-IT" dirty="0"/>
              <a:t>/IT/TXT/PDF/?uri=CELEX:32018H0604(01)</a:t>
            </a:r>
          </a:p>
        </p:txBody>
      </p:sp>
    </p:spTree>
    <p:extLst>
      <p:ext uri="{BB962C8B-B14F-4D97-AF65-F5344CB8AC3E}">
        <p14:creationId xmlns:p14="http://schemas.microsoft.com/office/powerpoint/2010/main" val="1910018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FE9DAC-006B-CBD3-42DB-3E2405A32EE8}"/>
              </a:ext>
            </a:extLst>
          </p:cNvPr>
          <p:cNvSpPr>
            <a:spLocks noGrp="1"/>
          </p:cNvSpPr>
          <p:nvPr>
            <p:ph type="title"/>
          </p:nvPr>
        </p:nvSpPr>
        <p:spPr/>
        <p:txBody>
          <a:bodyPr/>
          <a:lstStyle/>
          <a:p>
            <a:r>
              <a:rPr lang="it-IT" dirty="0"/>
              <a:t>Metodologie:</a:t>
            </a:r>
          </a:p>
        </p:txBody>
      </p:sp>
      <p:sp>
        <p:nvSpPr>
          <p:cNvPr id="4" name="Ovale 3">
            <a:extLst>
              <a:ext uri="{FF2B5EF4-FFF2-40B4-BE49-F238E27FC236}">
                <a16:creationId xmlns:a16="http://schemas.microsoft.com/office/drawing/2014/main" id="{85843AB1-169A-F0CD-E3CB-DF3FA8165AE2}"/>
              </a:ext>
            </a:extLst>
          </p:cNvPr>
          <p:cNvSpPr/>
          <p:nvPr/>
        </p:nvSpPr>
        <p:spPr>
          <a:xfrm>
            <a:off x="702815" y="1485776"/>
            <a:ext cx="2252216" cy="2252216"/>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ED963F1C-FDE3-5BE4-2733-7058931F0367}"/>
              </a:ext>
            </a:extLst>
          </p:cNvPr>
          <p:cNvSpPr txBox="1"/>
          <p:nvPr/>
        </p:nvSpPr>
        <p:spPr>
          <a:xfrm>
            <a:off x="838200" y="2442007"/>
            <a:ext cx="2141245" cy="369332"/>
          </a:xfrm>
          <a:prstGeom prst="rect">
            <a:avLst/>
          </a:prstGeom>
          <a:noFill/>
        </p:spPr>
        <p:txBody>
          <a:bodyPr wrap="square" rtlCol="0">
            <a:spAutoFit/>
          </a:bodyPr>
          <a:lstStyle/>
          <a:p>
            <a:pPr algn="l"/>
            <a:r>
              <a:rPr lang="it-IT"/>
              <a:t>BRAINSTORMING</a:t>
            </a:r>
          </a:p>
        </p:txBody>
      </p:sp>
      <p:sp>
        <p:nvSpPr>
          <p:cNvPr id="6" name="Ovale 5">
            <a:extLst>
              <a:ext uri="{FF2B5EF4-FFF2-40B4-BE49-F238E27FC236}">
                <a16:creationId xmlns:a16="http://schemas.microsoft.com/office/drawing/2014/main" id="{56993CA2-4B10-063F-B0A7-4E5CD65724D4}"/>
              </a:ext>
            </a:extLst>
          </p:cNvPr>
          <p:cNvSpPr/>
          <p:nvPr/>
        </p:nvSpPr>
        <p:spPr>
          <a:xfrm>
            <a:off x="3555260" y="3429000"/>
            <a:ext cx="2252216" cy="2252216"/>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28BA67BA-CF68-7239-2858-2390313D4BB9}"/>
              </a:ext>
            </a:extLst>
          </p:cNvPr>
          <p:cNvSpPr txBox="1"/>
          <p:nvPr/>
        </p:nvSpPr>
        <p:spPr>
          <a:xfrm>
            <a:off x="3877939" y="3985951"/>
            <a:ext cx="1828800" cy="923330"/>
          </a:xfrm>
          <a:prstGeom prst="rect">
            <a:avLst/>
          </a:prstGeom>
          <a:noFill/>
        </p:spPr>
        <p:txBody>
          <a:bodyPr wrap="square" rtlCol="0">
            <a:spAutoFit/>
          </a:bodyPr>
          <a:lstStyle/>
          <a:p>
            <a:pPr algn="l"/>
            <a:r>
              <a:rPr lang="it-IT" dirty="0"/>
              <a:t>LEZIONE FRONTALE PARTECIPATA</a:t>
            </a:r>
          </a:p>
        </p:txBody>
      </p:sp>
      <p:sp>
        <p:nvSpPr>
          <p:cNvPr id="8" name="CasellaDiTesto 7">
            <a:extLst>
              <a:ext uri="{FF2B5EF4-FFF2-40B4-BE49-F238E27FC236}">
                <a16:creationId xmlns:a16="http://schemas.microsoft.com/office/drawing/2014/main" id="{7B56E411-EAD5-6920-8D71-F27B0C3ECF35}"/>
              </a:ext>
            </a:extLst>
          </p:cNvPr>
          <p:cNvSpPr txBox="1"/>
          <p:nvPr/>
        </p:nvSpPr>
        <p:spPr>
          <a:xfrm>
            <a:off x="5182833" y="2513367"/>
            <a:ext cx="1828800" cy="1828800"/>
          </a:xfrm>
          <a:prstGeom prst="rect">
            <a:avLst/>
          </a:prstGeom>
          <a:noFill/>
        </p:spPr>
        <p:txBody>
          <a:bodyPr wrap="square" rtlCol="0">
            <a:spAutoFit/>
          </a:bodyPr>
          <a:lstStyle/>
          <a:p>
            <a:pPr algn="l"/>
            <a:endParaRPr lang="it-IT" dirty="0"/>
          </a:p>
        </p:txBody>
      </p:sp>
      <p:sp>
        <p:nvSpPr>
          <p:cNvPr id="9" name="Ovale 8">
            <a:extLst>
              <a:ext uri="{FF2B5EF4-FFF2-40B4-BE49-F238E27FC236}">
                <a16:creationId xmlns:a16="http://schemas.microsoft.com/office/drawing/2014/main" id="{97EE6A4B-7E2F-36E9-ABA7-BAFC060ADEE5}"/>
              </a:ext>
            </a:extLst>
          </p:cNvPr>
          <p:cNvSpPr/>
          <p:nvPr/>
        </p:nvSpPr>
        <p:spPr>
          <a:xfrm>
            <a:off x="5802235" y="598865"/>
            <a:ext cx="2418795" cy="2418795"/>
          </a:xfrm>
          <a:prstGeom prst="ellipse">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COOPERATIVE </a:t>
            </a:r>
            <a:r>
              <a:rPr lang="it-IT" dirty="0" err="1"/>
              <a:t>LEARNING</a:t>
            </a:r>
            <a:endParaRPr lang="it-IT" dirty="0"/>
          </a:p>
        </p:txBody>
      </p:sp>
      <p:sp>
        <p:nvSpPr>
          <p:cNvPr id="10" name="Ovale 9">
            <a:extLst>
              <a:ext uri="{FF2B5EF4-FFF2-40B4-BE49-F238E27FC236}">
                <a16:creationId xmlns:a16="http://schemas.microsoft.com/office/drawing/2014/main" id="{87EA508E-5786-227D-F91C-6D396927BD20}"/>
              </a:ext>
            </a:extLst>
          </p:cNvPr>
          <p:cNvSpPr/>
          <p:nvPr/>
        </p:nvSpPr>
        <p:spPr>
          <a:xfrm>
            <a:off x="8236504" y="3454400"/>
            <a:ext cx="2550481" cy="2550481"/>
          </a:xfrm>
          <a:prstGeom prst="ellips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8A640FB2-D5A6-63C8-7D7C-57E5ABE8ADE4}"/>
              </a:ext>
            </a:extLst>
          </p:cNvPr>
          <p:cNvSpPr txBox="1"/>
          <p:nvPr/>
        </p:nvSpPr>
        <p:spPr>
          <a:xfrm>
            <a:off x="8597345" y="4447616"/>
            <a:ext cx="1828800" cy="369332"/>
          </a:xfrm>
          <a:prstGeom prst="rect">
            <a:avLst/>
          </a:prstGeom>
          <a:noFill/>
        </p:spPr>
        <p:txBody>
          <a:bodyPr wrap="square" rtlCol="0">
            <a:spAutoFit/>
          </a:bodyPr>
          <a:lstStyle/>
          <a:p>
            <a:pPr algn="l"/>
            <a:r>
              <a:rPr lang="it-IT" dirty="0"/>
              <a:t>PEER </a:t>
            </a:r>
            <a:r>
              <a:rPr lang="it-IT" dirty="0" err="1"/>
              <a:t>TUTORING</a:t>
            </a:r>
            <a:endParaRPr lang="it-IT" dirty="0"/>
          </a:p>
        </p:txBody>
      </p:sp>
    </p:spTree>
    <p:extLst>
      <p:ext uri="{BB962C8B-B14F-4D97-AF65-F5344CB8AC3E}">
        <p14:creationId xmlns:p14="http://schemas.microsoft.com/office/powerpoint/2010/main" val="3178605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72F4BD-1EA3-4ED0-AC12-F2C9128B8F48}"/>
              </a:ext>
            </a:extLst>
          </p:cNvPr>
          <p:cNvSpPr>
            <a:spLocks noGrp="1"/>
          </p:cNvSpPr>
          <p:nvPr>
            <p:ph type="title"/>
          </p:nvPr>
        </p:nvSpPr>
        <p:spPr/>
        <p:txBody>
          <a:bodyPr/>
          <a:lstStyle/>
          <a:p>
            <a:endParaRPr lang="it-IT" dirty="0"/>
          </a:p>
        </p:txBody>
      </p:sp>
      <p:sp>
        <p:nvSpPr>
          <p:cNvPr id="4" name="Rettangolo con angoli arrotondati 3">
            <a:extLst>
              <a:ext uri="{FF2B5EF4-FFF2-40B4-BE49-F238E27FC236}">
                <a16:creationId xmlns:a16="http://schemas.microsoft.com/office/drawing/2014/main" id="{C98DE66F-0250-AAD2-D99D-5FAA30D32E75}"/>
              </a:ext>
            </a:extLst>
          </p:cNvPr>
          <p:cNvSpPr/>
          <p:nvPr/>
        </p:nvSpPr>
        <p:spPr>
          <a:xfrm>
            <a:off x="559047" y="1415989"/>
            <a:ext cx="1537070" cy="1537070"/>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86802882-5622-EF3D-1F5E-946DAA328353}"/>
              </a:ext>
            </a:extLst>
          </p:cNvPr>
          <p:cNvSpPr txBox="1"/>
          <p:nvPr/>
        </p:nvSpPr>
        <p:spPr>
          <a:xfrm>
            <a:off x="858421" y="1952541"/>
            <a:ext cx="1828800" cy="369332"/>
          </a:xfrm>
          <a:prstGeom prst="rect">
            <a:avLst/>
          </a:prstGeom>
          <a:noFill/>
        </p:spPr>
        <p:txBody>
          <a:bodyPr wrap="square" rtlCol="0">
            <a:spAutoFit/>
          </a:bodyPr>
          <a:lstStyle/>
          <a:p>
            <a:pPr algn="l"/>
            <a:r>
              <a:rPr lang="it-IT" dirty="0"/>
              <a:t>Tempi</a:t>
            </a:r>
          </a:p>
        </p:txBody>
      </p:sp>
      <p:sp>
        <p:nvSpPr>
          <p:cNvPr id="6" name="CasellaDiTesto 5">
            <a:extLst>
              <a:ext uri="{FF2B5EF4-FFF2-40B4-BE49-F238E27FC236}">
                <a16:creationId xmlns:a16="http://schemas.microsoft.com/office/drawing/2014/main" id="{26FEF389-48B9-97CD-AE42-98E932EA9784}"/>
              </a:ext>
            </a:extLst>
          </p:cNvPr>
          <p:cNvSpPr txBox="1"/>
          <p:nvPr/>
        </p:nvSpPr>
        <p:spPr>
          <a:xfrm>
            <a:off x="3222347" y="1999858"/>
            <a:ext cx="1828800" cy="369332"/>
          </a:xfrm>
          <a:prstGeom prst="rect">
            <a:avLst/>
          </a:prstGeom>
          <a:noFill/>
        </p:spPr>
        <p:txBody>
          <a:bodyPr wrap="square" rtlCol="0">
            <a:spAutoFit/>
          </a:bodyPr>
          <a:lstStyle/>
          <a:p>
            <a:pPr algn="l"/>
            <a:r>
              <a:rPr lang="it-IT" b="1" dirty="0"/>
              <a:t>8 ore</a:t>
            </a:r>
          </a:p>
        </p:txBody>
      </p:sp>
      <p:cxnSp>
        <p:nvCxnSpPr>
          <p:cNvPr id="7" name="Connettore 2 6">
            <a:extLst>
              <a:ext uri="{FF2B5EF4-FFF2-40B4-BE49-F238E27FC236}">
                <a16:creationId xmlns:a16="http://schemas.microsoft.com/office/drawing/2014/main" id="{AB6007E5-4666-4DE8-1EED-C78719FF9932}"/>
              </a:ext>
            </a:extLst>
          </p:cNvPr>
          <p:cNvCxnSpPr>
            <a:cxnSpLocks/>
          </p:cNvCxnSpPr>
          <p:nvPr/>
        </p:nvCxnSpPr>
        <p:spPr>
          <a:xfrm>
            <a:off x="2096117" y="2200830"/>
            <a:ext cx="93708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Rettangolo con angoli arrotondati 9">
            <a:extLst>
              <a:ext uri="{FF2B5EF4-FFF2-40B4-BE49-F238E27FC236}">
                <a16:creationId xmlns:a16="http://schemas.microsoft.com/office/drawing/2014/main" id="{F330E599-EEFA-ABFB-EC16-9B7D0BCDAD0F}"/>
              </a:ext>
            </a:extLst>
          </p:cNvPr>
          <p:cNvSpPr/>
          <p:nvPr/>
        </p:nvSpPr>
        <p:spPr>
          <a:xfrm>
            <a:off x="559047" y="3214912"/>
            <a:ext cx="1709691" cy="170969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8341BEF9-5058-7051-6FB1-38350A0A4F30}"/>
              </a:ext>
            </a:extLst>
          </p:cNvPr>
          <p:cNvSpPr txBox="1"/>
          <p:nvPr/>
        </p:nvSpPr>
        <p:spPr>
          <a:xfrm>
            <a:off x="735860" y="3819257"/>
            <a:ext cx="1828800" cy="369332"/>
          </a:xfrm>
          <a:prstGeom prst="rect">
            <a:avLst/>
          </a:prstGeom>
          <a:noFill/>
        </p:spPr>
        <p:txBody>
          <a:bodyPr wrap="square" rtlCol="0">
            <a:spAutoFit/>
          </a:bodyPr>
          <a:lstStyle/>
          <a:p>
            <a:pPr algn="l"/>
            <a:r>
              <a:rPr lang="it-IT" dirty="0"/>
              <a:t>Sussidi</a:t>
            </a:r>
          </a:p>
        </p:txBody>
      </p:sp>
      <p:cxnSp>
        <p:nvCxnSpPr>
          <p:cNvPr id="12" name="Connettore 2 11">
            <a:extLst>
              <a:ext uri="{FF2B5EF4-FFF2-40B4-BE49-F238E27FC236}">
                <a16:creationId xmlns:a16="http://schemas.microsoft.com/office/drawing/2014/main" id="{F2451F16-AC82-D16F-41FC-615994CE5E63}"/>
              </a:ext>
            </a:extLst>
          </p:cNvPr>
          <p:cNvCxnSpPr>
            <a:cxnSpLocks/>
          </p:cNvCxnSpPr>
          <p:nvPr/>
        </p:nvCxnSpPr>
        <p:spPr>
          <a:xfrm flipV="1">
            <a:off x="2406465" y="3551068"/>
            <a:ext cx="1206253" cy="303206"/>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E2F9C505-AFA6-23D1-E120-8A06143017DE}"/>
              </a:ext>
            </a:extLst>
          </p:cNvPr>
          <p:cNvSpPr txBox="1"/>
          <p:nvPr/>
        </p:nvSpPr>
        <p:spPr>
          <a:xfrm>
            <a:off x="3750445" y="3172926"/>
            <a:ext cx="2122995" cy="646331"/>
          </a:xfrm>
          <a:prstGeom prst="rect">
            <a:avLst/>
          </a:prstGeom>
          <a:noFill/>
        </p:spPr>
        <p:txBody>
          <a:bodyPr wrap="square" rtlCol="0">
            <a:spAutoFit/>
          </a:bodyPr>
          <a:lstStyle/>
          <a:p>
            <a:pPr algn="l"/>
            <a:r>
              <a:rPr lang="it-IT" b="1" dirty="0"/>
              <a:t>Libro di testo con contenuti digitali</a:t>
            </a:r>
          </a:p>
        </p:txBody>
      </p:sp>
      <p:cxnSp>
        <p:nvCxnSpPr>
          <p:cNvPr id="16" name="Connettore 2 15">
            <a:extLst>
              <a:ext uri="{FF2B5EF4-FFF2-40B4-BE49-F238E27FC236}">
                <a16:creationId xmlns:a16="http://schemas.microsoft.com/office/drawing/2014/main" id="{88F5C1B4-EA24-2FE6-1F07-0F0F5FBF2F46}"/>
              </a:ext>
            </a:extLst>
          </p:cNvPr>
          <p:cNvCxnSpPr>
            <a:cxnSpLocks/>
          </p:cNvCxnSpPr>
          <p:nvPr/>
        </p:nvCxnSpPr>
        <p:spPr>
          <a:xfrm>
            <a:off x="2421939" y="4188589"/>
            <a:ext cx="1006876" cy="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B7DFCD1D-F772-98E6-1D5A-A4882C2EB167}"/>
              </a:ext>
            </a:extLst>
          </p:cNvPr>
          <p:cNvSpPr txBox="1"/>
          <p:nvPr/>
        </p:nvSpPr>
        <p:spPr>
          <a:xfrm>
            <a:off x="5182833" y="2513367"/>
            <a:ext cx="1828800" cy="1828800"/>
          </a:xfrm>
          <a:prstGeom prst="rect">
            <a:avLst/>
          </a:prstGeom>
          <a:noFill/>
        </p:spPr>
        <p:txBody>
          <a:bodyPr wrap="square" rtlCol="0">
            <a:spAutoFit/>
          </a:bodyPr>
          <a:lstStyle/>
          <a:p>
            <a:pPr algn="l"/>
            <a:endParaRPr lang="it-IT" dirty="0"/>
          </a:p>
        </p:txBody>
      </p:sp>
      <p:sp>
        <p:nvSpPr>
          <p:cNvPr id="20" name="CasellaDiTesto 19">
            <a:extLst>
              <a:ext uri="{FF2B5EF4-FFF2-40B4-BE49-F238E27FC236}">
                <a16:creationId xmlns:a16="http://schemas.microsoft.com/office/drawing/2014/main" id="{935F5F3C-8268-7222-8C46-3E9EA906BE61}"/>
              </a:ext>
            </a:extLst>
          </p:cNvPr>
          <p:cNvSpPr txBox="1"/>
          <p:nvPr/>
        </p:nvSpPr>
        <p:spPr>
          <a:xfrm>
            <a:off x="3483376" y="3862993"/>
            <a:ext cx="1828800" cy="646331"/>
          </a:xfrm>
          <a:prstGeom prst="rect">
            <a:avLst/>
          </a:prstGeom>
          <a:noFill/>
        </p:spPr>
        <p:txBody>
          <a:bodyPr wrap="square" rtlCol="0">
            <a:spAutoFit/>
          </a:bodyPr>
          <a:lstStyle/>
          <a:p>
            <a:pPr algn="l"/>
            <a:r>
              <a:rPr lang="it-IT" b="1" dirty="0"/>
              <a:t>LIM e lavagna tradizionale</a:t>
            </a:r>
          </a:p>
        </p:txBody>
      </p:sp>
      <p:cxnSp>
        <p:nvCxnSpPr>
          <p:cNvPr id="21" name="Connettore 2 20">
            <a:extLst>
              <a:ext uri="{FF2B5EF4-FFF2-40B4-BE49-F238E27FC236}">
                <a16:creationId xmlns:a16="http://schemas.microsoft.com/office/drawing/2014/main" id="{8779B5D6-22FC-DFDE-21A4-2AF173F0D659}"/>
              </a:ext>
            </a:extLst>
          </p:cNvPr>
          <p:cNvCxnSpPr>
            <a:cxnSpLocks/>
          </p:cNvCxnSpPr>
          <p:nvPr/>
        </p:nvCxnSpPr>
        <p:spPr>
          <a:xfrm>
            <a:off x="2421939" y="4456778"/>
            <a:ext cx="1431894" cy="273691"/>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D1BBDF0B-CEAE-D057-83AD-856AC466BB56}"/>
              </a:ext>
            </a:extLst>
          </p:cNvPr>
          <p:cNvSpPr txBox="1"/>
          <p:nvPr/>
        </p:nvSpPr>
        <p:spPr>
          <a:xfrm>
            <a:off x="4000870" y="4442170"/>
            <a:ext cx="1828800" cy="1754326"/>
          </a:xfrm>
          <a:prstGeom prst="rect">
            <a:avLst/>
          </a:prstGeom>
          <a:noFill/>
        </p:spPr>
        <p:txBody>
          <a:bodyPr wrap="square" rtlCol="0">
            <a:spAutoFit/>
          </a:bodyPr>
          <a:lstStyle/>
          <a:p>
            <a:pPr algn="l"/>
            <a:r>
              <a:rPr lang="it-IT" b="1" dirty="0"/>
              <a:t>Enciclopedie online: Treccani </a:t>
            </a:r>
          </a:p>
          <a:p>
            <a:pPr algn="l"/>
            <a:r>
              <a:rPr lang="it-IT" b="1" dirty="0"/>
              <a:t>Dizionario biografico online</a:t>
            </a:r>
          </a:p>
        </p:txBody>
      </p:sp>
      <p:sp>
        <p:nvSpPr>
          <p:cNvPr id="26" name="Rettangolo con angoli arrotondati 25">
            <a:extLst>
              <a:ext uri="{FF2B5EF4-FFF2-40B4-BE49-F238E27FC236}">
                <a16:creationId xmlns:a16="http://schemas.microsoft.com/office/drawing/2014/main" id="{E0988B45-161B-79ED-6335-27FE5CD3151B}"/>
              </a:ext>
            </a:extLst>
          </p:cNvPr>
          <p:cNvSpPr/>
          <p:nvPr/>
        </p:nvSpPr>
        <p:spPr>
          <a:xfrm>
            <a:off x="6226455" y="826290"/>
            <a:ext cx="1537070" cy="1537070"/>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8C7A5F24-672E-5BE0-66E7-4DA0CC3DA0E1}"/>
              </a:ext>
            </a:extLst>
          </p:cNvPr>
          <p:cNvSpPr txBox="1"/>
          <p:nvPr/>
        </p:nvSpPr>
        <p:spPr>
          <a:xfrm>
            <a:off x="6569972" y="1415989"/>
            <a:ext cx="1828800" cy="369332"/>
          </a:xfrm>
          <a:prstGeom prst="rect">
            <a:avLst/>
          </a:prstGeom>
          <a:noFill/>
        </p:spPr>
        <p:txBody>
          <a:bodyPr wrap="square" rtlCol="0">
            <a:spAutoFit/>
          </a:bodyPr>
          <a:lstStyle/>
          <a:p>
            <a:pPr algn="l"/>
            <a:r>
              <a:rPr lang="it-IT" dirty="0"/>
              <a:t>Spazi</a:t>
            </a:r>
          </a:p>
        </p:txBody>
      </p:sp>
      <p:cxnSp>
        <p:nvCxnSpPr>
          <p:cNvPr id="28" name="Connettore 2 27">
            <a:extLst>
              <a:ext uri="{FF2B5EF4-FFF2-40B4-BE49-F238E27FC236}">
                <a16:creationId xmlns:a16="http://schemas.microsoft.com/office/drawing/2014/main" id="{40255B11-A266-E416-E7FC-ECE41F9C9DFD}"/>
              </a:ext>
            </a:extLst>
          </p:cNvPr>
          <p:cNvCxnSpPr>
            <a:cxnSpLocks/>
          </p:cNvCxnSpPr>
          <p:nvPr/>
        </p:nvCxnSpPr>
        <p:spPr>
          <a:xfrm>
            <a:off x="7781402" y="1594825"/>
            <a:ext cx="1234739" cy="0"/>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C672926E-F17A-43B1-AFA1-D7DB7700C455}"/>
              </a:ext>
            </a:extLst>
          </p:cNvPr>
          <p:cNvSpPr txBox="1"/>
          <p:nvPr/>
        </p:nvSpPr>
        <p:spPr>
          <a:xfrm>
            <a:off x="5182833" y="2513367"/>
            <a:ext cx="1828800" cy="1828800"/>
          </a:xfrm>
          <a:prstGeom prst="rect">
            <a:avLst/>
          </a:prstGeom>
          <a:noFill/>
        </p:spPr>
        <p:txBody>
          <a:bodyPr wrap="square" rtlCol="0">
            <a:spAutoFit/>
          </a:bodyPr>
          <a:lstStyle/>
          <a:p>
            <a:pPr algn="l"/>
            <a:endParaRPr lang="it-IT" dirty="0"/>
          </a:p>
        </p:txBody>
      </p:sp>
      <p:sp>
        <p:nvSpPr>
          <p:cNvPr id="32" name="CasellaDiTesto 31">
            <a:extLst>
              <a:ext uri="{FF2B5EF4-FFF2-40B4-BE49-F238E27FC236}">
                <a16:creationId xmlns:a16="http://schemas.microsoft.com/office/drawing/2014/main" id="{5BE88BB0-94A0-E1EF-21E4-1F9DA5FA2D31}"/>
              </a:ext>
            </a:extLst>
          </p:cNvPr>
          <p:cNvSpPr txBox="1"/>
          <p:nvPr/>
        </p:nvSpPr>
        <p:spPr>
          <a:xfrm>
            <a:off x="5182833" y="2513367"/>
            <a:ext cx="1828800" cy="1828800"/>
          </a:xfrm>
          <a:prstGeom prst="rect">
            <a:avLst/>
          </a:prstGeom>
          <a:noFill/>
        </p:spPr>
        <p:txBody>
          <a:bodyPr wrap="square" rtlCol="0">
            <a:spAutoFit/>
          </a:bodyPr>
          <a:lstStyle/>
          <a:p>
            <a:pPr algn="l"/>
            <a:endParaRPr lang="it-IT" dirty="0"/>
          </a:p>
        </p:txBody>
      </p:sp>
      <p:sp>
        <p:nvSpPr>
          <p:cNvPr id="33" name="CasellaDiTesto 32">
            <a:extLst>
              <a:ext uri="{FF2B5EF4-FFF2-40B4-BE49-F238E27FC236}">
                <a16:creationId xmlns:a16="http://schemas.microsoft.com/office/drawing/2014/main" id="{8E2B0BCF-B250-98F1-7249-D6524CB61FEE}"/>
              </a:ext>
            </a:extLst>
          </p:cNvPr>
          <p:cNvSpPr txBox="1"/>
          <p:nvPr/>
        </p:nvSpPr>
        <p:spPr>
          <a:xfrm>
            <a:off x="5182833" y="2513367"/>
            <a:ext cx="1828800" cy="1828800"/>
          </a:xfrm>
          <a:prstGeom prst="rect">
            <a:avLst/>
          </a:prstGeom>
          <a:noFill/>
        </p:spPr>
        <p:txBody>
          <a:bodyPr wrap="square" rtlCol="0">
            <a:spAutoFit/>
          </a:bodyPr>
          <a:lstStyle/>
          <a:p>
            <a:pPr algn="l"/>
            <a:endParaRPr lang="it-IT" dirty="0"/>
          </a:p>
        </p:txBody>
      </p:sp>
      <p:sp>
        <p:nvSpPr>
          <p:cNvPr id="34" name="CasellaDiTesto 33">
            <a:extLst>
              <a:ext uri="{FF2B5EF4-FFF2-40B4-BE49-F238E27FC236}">
                <a16:creationId xmlns:a16="http://schemas.microsoft.com/office/drawing/2014/main" id="{2195D4D2-B7B0-C482-33BA-107D926352C2}"/>
              </a:ext>
            </a:extLst>
          </p:cNvPr>
          <p:cNvSpPr txBox="1"/>
          <p:nvPr/>
        </p:nvSpPr>
        <p:spPr>
          <a:xfrm>
            <a:off x="9034018" y="1452283"/>
            <a:ext cx="1828800" cy="369332"/>
          </a:xfrm>
          <a:prstGeom prst="rect">
            <a:avLst/>
          </a:prstGeom>
          <a:noFill/>
        </p:spPr>
        <p:txBody>
          <a:bodyPr wrap="square" rtlCol="0">
            <a:spAutoFit/>
          </a:bodyPr>
          <a:lstStyle/>
          <a:p>
            <a:pPr algn="l"/>
            <a:r>
              <a:rPr lang="it-IT" b="1" dirty="0"/>
              <a:t>Aula </a:t>
            </a:r>
          </a:p>
        </p:txBody>
      </p:sp>
    </p:spTree>
    <p:extLst>
      <p:ext uri="{BB962C8B-B14F-4D97-AF65-F5344CB8AC3E}">
        <p14:creationId xmlns:p14="http://schemas.microsoft.com/office/powerpoint/2010/main" val="3052630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596702-B7A8-06EB-CC85-F2B848789C3B}"/>
              </a:ext>
            </a:extLst>
          </p:cNvPr>
          <p:cNvSpPr>
            <a:spLocks noGrp="1"/>
          </p:cNvSpPr>
          <p:nvPr>
            <p:ph type="title"/>
          </p:nvPr>
        </p:nvSpPr>
        <p:spPr/>
        <p:txBody>
          <a:bodyPr/>
          <a:lstStyle/>
          <a:p>
            <a:r>
              <a:rPr lang="it-IT" dirty="0"/>
              <a:t>Lezione simulata </a:t>
            </a:r>
          </a:p>
        </p:txBody>
      </p:sp>
      <p:sp>
        <p:nvSpPr>
          <p:cNvPr id="4" name="CasellaDiTesto 3">
            <a:extLst>
              <a:ext uri="{FF2B5EF4-FFF2-40B4-BE49-F238E27FC236}">
                <a16:creationId xmlns:a16="http://schemas.microsoft.com/office/drawing/2014/main" id="{DEF5D485-A2C3-23FF-FC26-27EDB0724CFF}"/>
              </a:ext>
            </a:extLst>
          </p:cNvPr>
          <p:cNvSpPr txBox="1"/>
          <p:nvPr/>
        </p:nvSpPr>
        <p:spPr>
          <a:xfrm>
            <a:off x="731668" y="1690688"/>
            <a:ext cx="1828800" cy="923330"/>
          </a:xfrm>
          <a:prstGeom prst="rect">
            <a:avLst/>
          </a:prstGeom>
          <a:noFill/>
        </p:spPr>
        <p:txBody>
          <a:bodyPr wrap="square" rtlCol="0">
            <a:spAutoFit/>
          </a:bodyPr>
          <a:lstStyle/>
          <a:p>
            <a:pPr algn="l"/>
            <a:r>
              <a:rPr lang="it-IT" dirty="0"/>
              <a:t>Fase 1: Introduzione dell’argomento</a:t>
            </a:r>
          </a:p>
        </p:txBody>
      </p:sp>
      <p:sp>
        <p:nvSpPr>
          <p:cNvPr id="5" name="CasellaDiTesto 4">
            <a:extLst>
              <a:ext uri="{FF2B5EF4-FFF2-40B4-BE49-F238E27FC236}">
                <a16:creationId xmlns:a16="http://schemas.microsoft.com/office/drawing/2014/main" id="{E14C7EC1-044F-70DD-EC24-1A549C5057DD}"/>
              </a:ext>
            </a:extLst>
          </p:cNvPr>
          <p:cNvSpPr txBox="1"/>
          <p:nvPr/>
        </p:nvSpPr>
        <p:spPr>
          <a:xfrm>
            <a:off x="546716" y="1477639"/>
            <a:ext cx="1828800" cy="1828800"/>
          </a:xfrm>
          <a:prstGeom prst="rect">
            <a:avLst/>
          </a:prstGeom>
          <a:noFill/>
        </p:spPr>
        <p:txBody>
          <a:bodyPr wrap="square" rtlCol="0">
            <a:spAutoFit/>
          </a:bodyPr>
          <a:lstStyle/>
          <a:p>
            <a:pPr algn="l"/>
            <a:endParaRPr lang="it-IT" dirty="0"/>
          </a:p>
        </p:txBody>
      </p:sp>
      <p:sp>
        <p:nvSpPr>
          <p:cNvPr id="6" name="CasellaDiTesto 5">
            <a:extLst>
              <a:ext uri="{FF2B5EF4-FFF2-40B4-BE49-F238E27FC236}">
                <a16:creationId xmlns:a16="http://schemas.microsoft.com/office/drawing/2014/main" id="{33505DC7-A1C9-578E-DEBA-8099FF32E84C}"/>
              </a:ext>
            </a:extLst>
          </p:cNvPr>
          <p:cNvSpPr txBox="1"/>
          <p:nvPr/>
        </p:nvSpPr>
        <p:spPr>
          <a:xfrm>
            <a:off x="3710618" y="1703037"/>
            <a:ext cx="1828800" cy="923330"/>
          </a:xfrm>
          <a:prstGeom prst="rect">
            <a:avLst/>
          </a:prstGeom>
          <a:noFill/>
        </p:spPr>
        <p:txBody>
          <a:bodyPr wrap="square" rtlCol="0">
            <a:spAutoFit/>
          </a:bodyPr>
          <a:lstStyle/>
          <a:p>
            <a:pPr algn="l"/>
            <a:r>
              <a:rPr lang="it-IT" dirty="0"/>
              <a:t>Fase 2:</a:t>
            </a:r>
          </a:p>
          <a:p>
            <a:pPr algn="l"/>
            <a:r>
              <a:rPr lang="it-IT" dirty="0"/>
              <a:t>Lezione frontale partecipata</a:t>
            </a:r>
          </a:p>
        </p:txBody>
      </p:sp>
      <p:sp>
        <p:nvSpPr>
          <p:cNvPr id="7" name="CasellaDiTesto 6">
            <a:extLst>
              <a:ext uri="{FF2B5EF4-FFF2-40B4-BE49-F238E27FC236}">
                <a16:creationId xmlns:a16="http://schemas.microsoft.com/office/drawing/2014/main" id="{0BA6E6B7-93D4-0081-0C94-7DB059895FA9}"/>
              </a:ext>
            </a:extLst>
          </p:cNvPr>
          <p:cNvSpPr txBox="1"/>
          <p:nvPr/>
        </p:nvSpPr>
        <p:spPr>
          <a:xfrm>
            <a:off x="3669929" y="1590037"/>
            <a:ext cx="1828800" cy="1828800"/>
          </a:xfrm>
          <a:prstGeom prst="rect">
            <a:avLst/>
          </a:prstGeom>
          <a:noFill/>
        </p:spPr>
        <p:txBody>
          <a:bodyPr wrap="square" rtlCol="0">
            <a:spAutoFit/>
          </a:bodyPr>
          <a:lstStyle/>
          <a:p>
            <a:pPr algn="l"/>
            <a:endParaRPr lang="it-IT" dirty="0"/>
          </a:p>
        </p:txBody>
      </p:sp>
      <p:sp>
        <p:nvSpPr>
          <p:cNvPr id="8" name="CasellaDiTesto 7">
            <a:extLst>
              <a:ext uri="{FF2B5EF4-FFF2-40B4-BE49-F238E27FC236}">
                <a16:creationId xmlns:a16="http://schemas.microsoft.com/office/drawing/2014/main" id="{149048F3-189F-7BEE-ABEC-6CECE14D2548}"/>
              </a:ext>
            </a:extLst>
          </p:cNvPr>
          <p:cNvSpPr txBox="1"/>
          <p:nvPr/>
        </p:nvSpPr>
        <p:spPr>
          <a:xfrm>
            <a:off x="3629240" y="1699618"/>
            <a:ext cx="1828800" cy="1828800"/>
          </a:xfrm>
          <a:prstGeom prst="rect">
            <a:avLst/>
          </a:prstGeom>
          <a:noFill/>
        </p:spPr>
        <p:txBody>
          <a:bodyPr wrap="square" rtlCol="0">
            <a:spAutoFit/>
          </a:bodyPr>
          <a:lstStyle/>
          <a:p>
            <a:pPr algn="l"/>
            <a:endParaRPr lang="it-IT" dirty="0"/>
          </a:p>
        </p:txBody>
      </p:sp>
      <p:sp>
        <p:nvSpPr>
          <p:cNvPr id="9" name="CasellaDiTesto 8">
            <a:extLst>
              <a:ext uri="{FF2B5EF4-FFF2-40B4-BE49-F238E27FC236}">
                <a16:creationId xmlns:a16="http://schemas.microsoft.com/office/drawing/2014/main" id="{52E348D0-5C03-AD83-67DA-4FB50E4690AD}"/>
              </a:ext>
            </a:extLst>
          </p:cNvPr>
          <p:cNvSpPr txBox="1"/>
          <p:nvPr/>
        </p:nvSpPr>
        <p:spPr>
          <a:xfrm>
            <a:off x="3669929" y="1477639"/>
            <a:ext cx="1828800" cy="1828800"/>
          </a:xfrm>
          <a:prstGeom prst="rect">
            <a:avLst/>
          </a:prstGeom>
          <a:noFill/>
        </p:spPr>
        <p:txBody>
          <a:bodyPr wrap="square" rtlCol="0">
            <a:spAutoFit/>
          </a:bodyPr>
          <a:lstStyle/>
          <a:p>
            <a:pPr algn="l"/>
            <a:endParaRPr lang="it-IT" dirty="0"/>
          </a:p>
        </p:txBody>
      </p:sp>
      <p:sp>
        <p:nvSpPr>
          <p:cNvPr id="10" name="CasellaDiTesto 9">
            <a:extLst>
              <a:ext uri="{FF2B5EF4-FFF2-40B4-BE49-F238E27FC236}">
                <a16:creationId xmlns:a16="http://schemas.microsoft.com/office/drawing/2014/main" id="{3D3E7A29-0552-4C29-6FAE-DD959BA7F935}"/>
              </a:ext>
            </a:extLst>
          </p:cNvPr>
          <p:cNvSpPr txBox="1"/>
          <p:nvPr/>
        </p:nvSpPr>
        <p:spPr>
          <a:xfrm>
            <a:off x="6366523" y="1706437"/>
            <a:ext cx="1828800" cy="923330"/>
          </a:xfrm>
          <a:prstGeom prst="rect">
            <a:avLst/>
          </a:prstGeom>
          <a:noFill/>
        </p:spPr>
        <p:txBody>
          <a:bodyPr wrap="square" rtlCol="0">
            <a:spAutoFit/>
          </a:bodyPr>
          <a:lstStyle/>
          <a:p>
            <a:pPr algn="l"/>
            <a:r>
              <a:rPr lang="it-IT" dirty="0"/>
              <a:t>Fase 3:</a:t>
            </a:r>
          </a:p>
          <a:p>
            <a:pPr algn="l"/>
            <a:r>
              <a:rPr lang="it-IT" dirty="0"/>
              <a:t>Verifica formativa</a:t>
            </a:r>
          </a:p>
        </p:txBody>
      </p:sp>
      <p:sp>
        <p:nvSpPr>
          <p:cNvPr id="11" name="CasellaDiTesto 10">
            <a:extLst>
              <a:ext uri="{FF2B5EF4-FFF2-40B4-BE49-F238E27FC236}">
                <a16:creationId xmlns:a16="http://schemas.microsoft.com/office/drawing/2014/main" id="{D87D3DBD-8F43-0A4D-0786-A52785949655}"/>
              </a:ext>
            </a:extLst>
          </p:cNvPr>
          <p:cNvSpPr txBox="1"/>
          <p:nvPr/>
        </p:nvSpPr>
        <p:spPr>
          <a:xfrm>
            <a:off x="8195323" y="1590037"/>
            <a:ext cx="2075897" cy="1754326"/>
          </a:xfrm>
          <a:prstGeom prst="rect">
            <a:avLst/>
          </a:prstGeom>
          <a:noFill/>
        </p:spPr>
        <p:txBody>
          <a:bodyPr wrap="square" rtlCol="0">
            <a:spAutoFit/>
          </a:bodyPr>
          <a:lstStyle/>
          <a:p>
            <a:pPr algn="l"/>
            <a:r>
              <a:rPr lang="it-IT" dirty="0"/>
              <a:t>Fase 4:</a:t>
            </a:r>
          </a:p>
          <a:p>
            <a:pPr algn="l"/>
            <a:r>
              <a:rPr lang="it-IT" dirty="0"/>
              <a:t>Approfondimenti ed eventuali collegamenti con altre discipline. Verifica </a:t>
            </a:r>
            <a:r>
              <a:rPr lang="it-IT" dirty="0" err="1"/>
              <a:t>sommativa</a:t>
            </a:r>
            <a:endParaRPr lang="it-IT" dirty="0"/>
          </a:p>
        </p:txBody>
      </p:sp>
      <p:sp>
        <p:nvSpPr>
          <p:cNvPr id="12" name="CasellaDiTesto 11">
            <a:extLst>
              <a:ext uri="{FF2B5EF4-FFF2-40B4-BE49-F238E27FC236}">
                <a16:creationId xmlns:a16="http://schemas.microsoft.com/office/drawing/2014/main" id="{B410C27A-E63E-7036-0BA8-714CA4589F3C}"/>
              </a:ext>
            </a:extLst>
          </p:cNvPr>
          <p:cNvSpPr txBox="1"/>
          <p:nvPr/>
        </p:nvSpPr>
        <p:spPr>
          <a:xfrm>
            <a:off x="3121115" y="3467470"/>
            <a:ext cx="2845049" cy="646331"/>
          </a:xfrm>
          <a:prstGeom prst="rect">
            <a:avLst/>
          </a:prstGeom>
          <a:noFill/>
        </p:spPr>
        <p:txBody>
          <a:bodyPr wrap="square" rtlCol="0">
            <a:spAutoFit/>
          </a:bodyPr>
          <a:lstStyle/>
          <a:p>
            <a:pPr algn="l"/>
            <a:r>
              <a:rPr lang="it-IT" dirty="0"/>
              <a:t>Fase 5:</a:t>
            </a:r>
          </a:p>
          <a:p>
            <a:pPr algn="l"/>
            <a:r>
              <a:rPr lang="it-IT" dirty="0"/>
              <a:t>Recupero/Potenziamento</a:t>
            </a:r>
          </a:p>
        </p:txBody>
      </p:sp>
      <p:cxnSp>
        <p:nvCxnSpPr>
          <p:cNvPr id="13" name="Connettore 2 12">
            <a:extLst>
              <a:ext uri="{FF2B5EF4-FFF2-40B4-BE49-F238E27FC236}">
                <a16:creationId xmlns:a16="http://schemas.microsoft.com/office/drawing/2014/main" id="{84E60E0B-E93B-4CA3-886B-58F247664244}"/>
              </a:ext>
            </a:extLst>
          </p:cNvPr>
          <p:cNvCxnSpPr>
            <a:cxnSpLocks/>
          </p:cNvCxnSpPr>
          <p:nvPr/>
        </p:nvCxnSpPr>
        <p:spPr>
          <a:xfrm>
            <a:off x="2236185" y="2045807"/>
            <a:ext cx="1393055" cy="0"/>
          </a:xfrm>
          <a:prstGeom prst="straightConnector1">
            <a:avLst/>
          </a:prstGeom>
          <a:ln w="28575">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5A6BA70F-AD40-B8E4-6056-997AA8790065}"/>
              </a:ext>
            </a:extLst>
          </p:cNvPr>
          <p:cNvCxnSpPr>
            <a:cxnSpLocks/>
          </p:cNvCxnSpPr>
          <p:nvPr/>
        </p:nvCxnSpPr>
        <p:spPr>
          <a:xfrm>
            <a:off x="5415009" y="2177119"/>
            <a:ext cx="913167" cy="2642"/>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E9D19C9C-FBEA-DACE-6580-71395C954AA3}"/>
              </a:ext>
            </a:extLst>
          </p:cNvPr>
          <p:cNvCxnSpPr>
            <a:cxnSpLocks/>
            <a:endCxn id="10" idx="3"/>
          </p:cNvCxnSpPr>
          <p:nvPr/>
        </p:nvCxnSpPr>
        <p:spPr>
          <a:xfrm flipV="1">
            <a:off x="7246398" y="2168102"/>
            <a:ext cx="948925" cy="22774"/>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366374FC-B1D2-01BB-65AD-9E5FC2568654}"/>
              </a:ext>
            </a:extLst>
          </p:cNvPr>
          <p:cNvCxnSpPr>
            <a:cxnSpLocks/>
          </p:cNvCxnSpPr>
          <p:nvPr/>
        </p:nvCxnSpPr>
        <p:spPr>
          <a:xfrm flipH="1">
            <a:off x="5769624" y="2998476"/>
            <a:ext cx="2425699" cy="723271"/>
          </a:xfrm>
          <a:prstGeom prst="straightConnector1">
            <a:avLst/>
          </a:prstGeom>
          <a:ln w="28575">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607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723702-CC00-FA48-998E-25FE3905392F}"/>
              </a:ext>
            </a:extLst>
          </p:cNvPr>
          <p:cNvSpPr>
            <a:spLocks noGrp="1"/>
          </p:cNvSpPr>
          <p:nvPr>
            <p:ph type="title"/>
          </p:nvPr>
        </p:nvSpPr>
        <p:spPr/>
        <p:txBody>
          <a:bodyPr>
            <a:normAutofit/>
          </a:bodyPr>
          <a:lstStyle/>
          <a:p>
            <a:r>
              <a:rPr lang="it-IT" sz="3200" dirty="0">
                <a:latin typeface="Times New Roman" panose="02020603050405020304" pitchFamily="18" charset="0"/>
                <a:cs typeface="Times New Roman" panose="02020603050405020304" pitchFamily="18" charset="0"/>
              </a:rPr>
              <a:t>Fase 1: introduzione dell’argomento</a:t>
            </a:r>
          </a:p>
        </p:txBody>
      </p:sp>
      <p:sp>
        <p:nvSpPr>
          <p:cNvPr id="4" name="CasellaDiTesto 3">
            <a:extLst>
              <a:ext uri="{FF2B5EF4-FFF2-40B4-BE49-F238E27FC236}">
                <a16:creationId xmlns:a16="http://schemas.microsoft.com/office/drawing/2014/main" id="{C26F332C-802B-0DE1-7530-2F52EF5A6200}"/>
              </a:ext>
            </a:extLst>
          </p:cNvPr>
          <p:cNvSpPr txBox="1"/>
          <p:nvPr/>
        </p:nvSpPr>
        <p:spPr>
          <a:xfrm>
            <a:off x="936841" y="1367522"/>
            <a:ext cx="3448235" cy="646331"/>
          </a:xfrm>
          <a:prstGeom prst="rect">
            <a:avLst/>
          </a:prstGeom>
          <a:noFill/>
        </p:spPr>
        <p:txBody>
          <a:bodyPr wrap="square" rtlCol="0">
            <a:spAutoFit/>
          </a:bodyPr>
          <a:lstStyle/>
          <a:p>
            <a:pPr algn="l"/>
            <a:r>
              <a:rPr lang="it-IT" dirty="0"/>
              <a:t>- Breve biografia di Dante Alighieri</a:t>
            </a:r>
          </a:p>
        </p:txBody>
      </p:sp>
      <p:sp>
        <p:nvSpPr>
          <p:cNvPr id="5" name="CasellaDiTesto 4">
            <a:extLst>
              <a:ext uri="{FF2B5EF4-FFF2-40B4-BE49-F238E27FC236}">
                <a16:creationId xmlns:a16="http://schemas.microsoft.com/office/drawing/2014/main" id="{A6AA22AC-B125-EF84-C0C3-1B10544E20C4}"/>
              </a:ext>
            </a:extLst>
          </p:cNvPr>
          <p:cNvSpPr txBox="1"/>
          <p:nvPr/>
        </p:nvSpPr>
        <p:spPr>
          <a:xfrm>
            <a:off x="314357" y="2013853"/>
            <a:ext cx="7054157" cy="1754326"/>
          </a:xfrm>
          <a:prstGeom prst="rect">
            <a:avLst/>
          </a:prstGeom>
          <a:noFill/>
        </p:spPr>
        <p:txBody>
          <a:bodyPr wrap="square" rtlCol="0">
            <a:spAutoFit/>
          </a:bodyPr>
          <a:lstStyle/>
          <a:p>
            <a:pPr algn="l"/>
            <a:r>
              <a:rPr lang="it-IT" dirty="0"/>
              <a:t>Dante, diminutivo di Durante, nasce a Firenze nel 1265. Firenze all’epoca era una delle città più popolate e ricche d’Europa, e i suoi abitanti sono riuniti in associazioni chiamate “arti” o corporazioni, a seconda del mestiere che svolgevano. Le rivalità fra arti e famiglie, tra ricchi e poveri, fra laici ed ecclesiastici sono all’ordine del giorno. Ecco la Firenze nella quale Dante viene alla luce!</a:t>
            </a:r>
          </a:p>
        </p:txBody>
      </p:sp>
      <p:sp>
        <p:nvSpPr>
          <p:cNvPr id="6" name="CasellaDiTesto 5">
            <a:extLst>
              <a:ext uri="{FF2B5EF4-FFF2-40B4-BE49-F238E27FC236}">
                <a16:creationId xmlns:a16="http://schemas.microsoft.com/office/drawing/2014/main" id="{A6DD3E4E-82AE-5CFB-94A1-5F0F08B56D09}"/>
              </a:ext>
            </a:extLst>
          </p:cNvPr>
          <p:cNvSpPr txBox="1"/>
          <p:nvPr/>
        </p:nvSpPr>
        <p:spPr>
          <a:xfrm>
            <a:off x="4841089" y="4317680"/>
            <a:ext cx="6249405" cy="1754326"/>
          </a:xfrm>
          <a:prstGeom prst="rect">
            <a:avLst/>
          </a:prstGeom>
          <a:noFill/>
        </p:spPr>
        <p:txBody>
          <a:bodyPr wrap="square" rtlCol="0">
            <a:spAutoFit/>
          </a:bodyPr>
          <a:lstStyle/>
          <a:p>
            <a:pPr algn="l"/>
            <a:r>
              <a:rPr lang="it-IT" dirty="0"/>
              <a:t>Sui genitori di Dante, Bella degli Abati e Alighieri, abbiamo pochissime notizie. Dello stesso Dante abbiamo poche notizie biografiche. L’unica cosa certa, come si legge nella </a:t>
            </a:r>
            <a:r>
              <a:rPr lang="it-IT" i="1" dirty="0"/>
              <a:t>Vita Nova</a:t>
            </a:r>
            <a:r>
              <a:rPr lang="it-IT" dirty="0"/>
              <a:t>, è l’incontro con Beatrice </a:t>
            </a:r>
            <a:r>
              <a:rPr lang="it-IT" dirty="0" err="1"/>
              <a:t>Portinari</a:t>
            </a:r>
            <a:r>
              <a:rPr lang="it-IT" dirty="0"/>
              <a:t> all’età di nove anni. Questo evento sarà fondamentale per la </a:t>
            </a:r>
            <a:r>
              <a:rPr lang="it-IT" dirty="0" err="1"/>
              <a:t>vit</a:t>
            </a:r>
            <a:r>
              <a:rPr lang="it-IT" dirty="0"/>
              <a:t> del poeta e per la sua produzione giovanile. </a:t>
            </a:r>
          </a:p>
        </p:txBody>
      </p:sp>
    </p:spTree>
    <p:extLst>
      <p:ext uri="{BB962C8B-B14F-4D97-AF65-F5344CB8AC3E}">
        <p14:creationId xmlns:p14="http://schemas.microsoft.com/office/powerpoint/2010/main" val="1416609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1461</Words>
  <Application>Microsoft Macintosh PowerPoint</Application>
  <PresentationFormat>Widescreen</PresentationFormat>
  <Paragraphs>119</Paragraphs>
  <Slides>21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Aptos</vt:lpstr>
      <vt:lpstr>Aptos Display</vt:lpstr>
      <vt:lpstr>Arial</vt:lpstr>
      <vt:lpstr>Calibri</vt:lpstr>
      <vt:lpstr>Times New Roman</vt:lpstr>
      <vt:lpstr>Tema di Office</vt:lpstr>
      <vt:lpstr>Leggere l’Inferno: Lettura del V Canto</vt:lpstr>
      <vt:lpstr>Destinatari</vt:lpstr>
      <vt:lpstr>Prerequisiti richiesti</vt:lpstr>
      <vt:lpstr>Obiettivi specifici di apprendimento</vt:lpstr>
      <vt:lpstr>Competenze chiave dell’apprendimento permanente</vt:lpstr>
      <vt:lpstr>Metodologie:</vt:lpstr>
      <vt:lpstr>Presentazione standard di PowerPoint</vt:lpstr>
      <vt:lpstr>Lezione simulata </vt:lpstr>
      <vt:lpstr>Fase 1: introduzione dell’argomento</vt:lpstr>
      <vt:lpstr>Presentazione standard di PowerPoint</vt:lpstr>
      <vt:lpstr>Fase 1: introduzione dell’argomento</vt:lpstr>
      <vt:lpstr>L’Inferno</vt:lpstr>
      <vt:lpstr>Presentazione standard di PowerPoint</vt:lpstr>
      <vt:lpstr>Significato simbolico</vt:lpstr>
      <vt:lpstr>FASE 2: Lezione frontale partecipata. Lettura canto V dell’Inferno</vt:lpstr>
      <vt:lpstr>Presentazione standard di PowerPoint</vt:lpstr>
      <vt:lpstr>FASE 3: Verifica formativa</vt:lpstr>
      <vt:lpstr>Fase 4: approfondimenti ed eventuali collegamenti con le altre discipline</vt:lpstr>
      <vt:lpstr>Verifica sommativa</vt:lpstr>
      <vt:lpstr>Fase 5: Recupero/Potenziamento</vt:lpstr>
      <vt:lpstr>Strategie per lo studente DSA: dislessia/disortografia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Leggere l’Inferno: Lettura del V Canto</dc:title>
  <dc:creator>Alessandra Ragno</dc:creator>
  <cp:lastModifiedBy>Microsoft Office User</cp:lastModifiedBy>
  <cp:revision>5</cp:revision>
  <dcterms:created xsi:type="dcterms:W3CDTF">2024-04-10T11:59:03Z</dcterms:created>
  <dcterms:modified xsi:type="dcterms:W3CDTF">2024-04-30T13:08:12Z</dcterms:modified>
</cp:coreProperties>
</file>